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0" r:id="rId2"/>
  </p:sldMasterIdLst>
  <p:notesMasterIdLst>
    <p:notesMasterId r:id="rId103"/>
  </p:notesMasterIdLst>
  <p:sldIdLst>
    <p:sldId id="401" r:id="rId3"/>
    <p:sldId id="344" r:id="rId4"/>
    <p:sldId id="370" r:id="rId5"/>
    <p:sldId id="324" r:id="rId6"/>
    <p:sldId id="343" r:id="rId7"/>
    <p:sldId id="366" r:id="rId8"/>
    <p:sldId id="367" r:id="rId9"/>
    <p:sldId id="368" r:id="rId10"/>
    <p:sldId id="369" r:id="rId11"/>
    <p:sldId id="325" r:id="rId12"/>
    <p:sldId id="327" r:id="rId13"/>
    <p:sldId id="259" r:id="rId14"/>
    <p:sldId id="260" r:id="rId15"/>
    <p:sldId id="261" r:id="rId16"/>
    <p:sldId id="262" r:id="rId17"/>
    <p:sldId id="263" r:id="rId18"/>
    <p:sldId id="264" r:id="rId19"/>
    <p:sldId id="266" r:id="rId20"/>
    <p:sldId id="268" r:id="rId21"/>
    <p:sldId id="270" r:id="rId22"/>
    <p:sldId id="272" r:id="rId23"/>
    <p:sldId id="273" r:id="rId24"/>
    <p:sldId id="278" r:id="rId25"/>
    <p:sldId id="279" r:id="rId26"/>
    <p:sldId id="275" r:id="rId27"/>
    <p:sldId id="280" r:id="rId28"/>
    <p:sldId id="281" r:id="rId29"/>
    <p:sldId id="339" r:id="rId30"/>
    <p:sldId id="336" r:id="rId31"/>
    <p:sldId id="377" r:id="rId32"/>
    <p:sldId id="395" r:id="rId33"/>
    <p:sldId id="379" r:id="rId34"/>
    <p:sldId id="378" r:id="rId35"/>
    <p:sldId id="380" r:id="rId36"/>
    <p:sldId id="333" r:id="rId37"/>
    <p:sldId id="381" r:id="rId38"/>
    <p:sldId id="374" r:id="rId39"/>
    <p:sldId id="320" r:id="rId40"/>
    <p:sldId id="335" r:id="rId41"/>
    <p:sldId id="383" r:id="rId42"/>
    <p:sldId id="373" r:id="rId43"/>
    <p:sldId id="285" r:id="rId44"/>
    <p:sldId id="375" r:id="rId45"/>
    <p:sldId id="371" r:id="rId46"/>
    <p:sldId id="294" r:id="rId47"/>
    <p:sldId id="384" r:id="rId48"/>
    <p:sldId id="317" r:id="rId49"/>
    <p:sldId id="291" r:id="rId50"/>
    <p:sldId id="292" r:id="rId51"/>
    <p:sldId id="290" r:id="rId52"/>
    <p:sldId id="391" r:id="rId53"/>
    <p:sldId id="293" r:id="rId54"/>
    <p:sldId id="295" r:id="rId55"/>
    <p:sldId id="337" r:id="rId56"/>
    <p:sldId id="338" r:id="rId57"/>
    <p:sldId id="340" r:id="rId58"/>
    <p:sldId id="382" r:id="rId59"/>
    <p:sldId id="345" r:id="rId60"/>
    <p:sldId id="385" r:id="rId61"/>
    <p:sldId id="386" r:id="rId62"/>
    <p:sldId id="387" r:id="rId63"/>
    <p:sldId id="284" r:id="rId64"/>
    <p:sldId id="390" r:id="rId65"/>
    <p:sldId id="341" r:id="rId66"/>
    <p:sldId id="342" r:id="rId67"/>
    <p:sldId id="334" r:id="rId68"/>
    <p:sldId id="287" r:id="rId69"/>
    <p:sldId id="282" r:id="rId70"/>
    <p:sldId id="389" r:id="rId71"/>
    <p:sldId id="316" r:id="rId72"/>
    <p:sldId id="296" r:id="rId73"/>
    <p:sldId id="393" r:id="rId74"/>
    <p:sldId id="297" r:id="rId75"/>
    <p:sldId id="298" r:id="rId76"/>
    <p:sldId id="360" r:id="rId77"/>
    <p:sldId id="361" r:id="rId78"/>
    <p:sldId id="357" r:id="rId79"/>
    <p:sldId id="358" r:id="rId80"/>
    <p:sldId id="359" r:id="rId81"/>
    <p:sldId id="362" r:id="rId82"/>
    <p:sldId id="299" r:id="rId83"/>
    <p:sldId id="394" r:id="rId84"/>
    <p:sldId id="300" r:id="rId85"/>
    <p:sldId id="351" r:id="rId86"/>
    <p:sldId id="392" r:id="rId87"/>
    <p:sldId id="301" r:id="rId88"/>
    <p:sldId id="364" r:id="rId89"/>
    <p:sldId id="302" r:id="rId90"/>
    <p:sldId id="289" r:id="rId91"/>
    <p:sldId id="347" r:id="rId92"/>
    <p:sldId id="363" r:id="rId93"/>
    <p:sldId id="304" r:id="rId94"/>
    <p:sldId id="305" r:id="rId95"/>
    <p:sldId id="306" r:id="rId96"/>
    <p:sldId id="307" r:id="rId97"/>
    <p:sldId id="309" r:id="rId98"/>
    <p:sldId id="355" r:id="rId99"/>
    <p:sldId id="376" r:id="rId100"/>
    <p:sldId id="310" r:id="rId101"/>
    <p:sldId id="372" r:id="rId10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559" autoAdjust="0"/>
    <p:restoredTop sz="86355" autoAdjust="0"/>
  </p:normalViewPr>
  <p:slideViewPr>
    <p:cSldViewPr>
      <p:cViewPr varScale="1">
        <p:scale>
          <a:sx n="51" d="100"/>
          <a:sy n="51" d="100"/>
        </p:scale>
        <p:origin x="-856"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slide" Target="slides/slide99.xml"/><Relationship Id="rId102" Type="http://schemas.openxmlformats.org/officeDocument/2006/relationships/slide" Target="slides/slide100.xml"/><Relationship Id="rId103" Type="http://schemas.openxmlformats.org/officeDocument/2006/relationships/notesMaster" Target="notesMasters/notesMaster1.xml"/><Relationship Id="rId104" Type="http://schemas.openxmlformats.org/officeDocument/2006/relationships/printerSettings" Target="printerSettings/printerSettings1.bin"/><Relationship Id="rId105" Type="http://schemas.openxmlformats.org/officeDocument/2006/relationships/presProps" Target="presProps.xml"/><Relationship Id="rId106" Type="http://schemas.openxmlformats.org/officeDocument/2006/relationships/viewProps" Target="viewProps.xml"/><Relationship Id="rId107" Type="http://schemas.openxmlformats.org/officeDocument/2006/relationships/theme" Target="theme/theme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8"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slide" Target="slides/slide73.xml"/><Relationship Id="rId76" Type="http://schemas.openxmlformats.org/officeDocument/2006/relationships/slide" Target="slides/slide74.xml"/><Relationship Id="rId77" Type="http://schemas.openxmlformats.org/officeDocument/2006/relationships/slide" Target="slides/slide75.xml"/><Relationship Id="rId78" Type="http://schemas.openxmlformats.org/officeDocument/2006/relationships/slide" Target="slides/slide76.xml"/><Relationship Id="rId79" Type="http://schemas.openxmlformats.org/officeDocument/2006/relationships/slide" Target="slides/slide77.xml"/><Relationship Id="rId90" Type="http://schemas.openxmlformats.org/officeDocument/2006/relationships/slide" Target="slides/slide88.xml"/><Relationship Id="rId91" Type="http://schemas.openxmlformats.org/officeDocument/2006/relationships/slide" Target="slides/slide89.xml"/><Relationship Id="rId92" Type="http://schemas.openxmlformats.org/officeDocument/2006/relationships/slide" Target="slides/slide90.xml"/><Relationship Id="rId93" Type="http://schemas.openxmlformats.org/officeDocument/2006/relationships/slide" Target="slides/slide91.xml"/><Relationship Id="rId94" Type="http://schemas.openxmlformats.org/officeDocument/2006/relationships/slide" Target="slides/slide92.xml"/><Relationship Id="rId95" Type="http://schemas.openxmlformats.org/officeDocument/2006/relationships/slide" Target="slides/slide93.xml"/><Relationship Id="rId96" Type="http://schemas.openxmlformats.org/officeDocument/2006/relationships/slide" Target="slides/slide94.xml"/><Relationship Id="rId97" Type="http://schemas.openxmlformats.org/officeDocument/2006/relationships/slide" Target="slides/slide95.xml"/><Relationship Id="rId98" Type="http://schemas.openxmlformats.org/officeDocument/2006/relationships/slide" Target="slides/slide96.xml"/><Relationship Id="rId99" Type="http://schemas.openxmlformats.org/officeDocument/2006/relationships/slide" Target="slides/slide9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100" Type="http://schemas.openxmlformats.org/officeDocument/2006/relationships/slide" Target="slides/slide98.xml"/><Relationship Id="rId80" Type="http://schemas.openxmlformats.org/officeDocument/2006/relationships/slide" Target="slides/slide78.xml"/><Relationship Id="rId81" Type="http://schemas.openxmlformats.org/officeDocument/2006/relationships/slide" Target="slides/slide79.xml"/><Relationship Id="rId82" Type="http://schemas.openxmlformats.org/officeDocument/2006/relationships/slide" Target="slides/slide80.xml"/><Relationship Id="rId83" Type="http://schemas.openxmlformats.org/officeDocument/2006/relationships/slide" Target="slides/slide81.xml"/><Relationship Id="rId84" Type="http://schemas.openxmlformats.org/officeDocument/2006/relationships/slide" Target="slides/slide82.xml"/><Relationship Id="rId85" Type="http://schemas.openxmlformats.org/officeDocument/2006/relationships/slide" Target="slides/slide83.xml"/><Relationship Id="rId86" Type="http://schemas.openxmlformats.org/officeDocument/2006/relationships/slide" Target="slides/slide84.xml"/><Relationship Id="rId87" Type="http://schemas.openxmlformats.org/officeDocument/2006/relationships/slide" Target="slides/slide85.xml"/><Relationship Id="rId88" Type="http://schemas.openxmlformats.org/officeDocument/2006/relationships/slide" Target="slides/slide86.xml"/><Relationship Id="rId89" Type="http://schemas.openxmlformats.org/officeDocument/2006/relationships/slide" Target="slides/slide8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D033448-44C0-4871-AD58-35F15A9E757D}" type="datetimeFigureOut">
              <a:rPr lang="en-US" smtClean="0"/>
              <a:pPr/>
              <a:t>3/30/19</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F5B99B0-9BD9-4888-981C-1EC5AEFC1841}" type="slidenum">
              <a:rPr lang="en-US" smtClean="0"/>
              <a:pPr/>
              <a:t>‹#›</a:t>
            </a:fld>
            <a:endParaRPr lang="en-US" dirty="0"/>
          </a:p>
        </p:txBody>
      </p:sp>
    </p:spTree>
    <p:extLst>
      <p:ext uri="{BB962C8B-B14F-4D97-AF65-F5344CB8AC3E}">
        <p14:creationId xmlns:p14="http://schemas.microsoft.com/office/powerpoint/2010/main" val="36693909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5B99B0-9BD9-4888-981C-1EC5AEFC1841}" type="slidenum">
              <a:rPr lang="en-US" smtClean="0"/>
              <a:pPr/>
              <a:t>6</a:t>
            </a:fld>
            <a:endParaRPr lang="en-US" dirty="0"/>
          </a:p>
        </p:txBody>
      </p:sp>
    </p:spTree>
    <p:extLst>
      <p:ext uri="{BB962C8B-B14F-4D97-AF65-F5344CB8AC3E}">
        <p14:creationId xmlns:p14="http://schemas.microsoft.com/office/powerpoint/2010/main" val="3302914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_NoBrands">
    <p:spTree>
      <p:nvGrpSpPr>
        <p:cNvPr id="1" name=""/>
        <p:cNvGrpSpPr/>
        <p:nvPr/>
      </p:nvGrpSpPr>
      <p:grpSpPr>
        <a:xfrm>
          <a:off x="0" y="0"/>
          <a:ext cx="0" cy="0"/>
          <a:chOff x="0" y="0"/>
          <a:chExt cx="0" cy="0"/>
        </a:xfrm>
      </p:grpSpPr>
      <p:sp>
        <p:nvSpPr>
          <p:cNvPr id="2" name="Title 1"/>
          <p:cNvSpPr>
            <a:spLocks noGrp="1"/>
          </p:cNvSpPr>
          <p:nvPr>
            <p:ph type="ctrTitle"/>
          </p:nvPr>
        </p:nvSpPr>
        <p:spPr>
          <a:xfrm>
            <a:off x="4575780" y="4494566"/>
            <a:ext cx="3882420" cy="1015663"/>
          </a:xfrm>
        </p:spPr>
        <p:txBody>
          <a:bodyPr>
            <a:spAutoFit/>
          </a:bodyPr>
          <a:lstStyle>
            <a:lvl1pPr algn="r">
              <a:defRPr b="1" i="0">
                <a:latin typeface="Calibri"/>
                <a:cs typeface="Calibri"/>
              </a:defRPr>
            </a:lvl1pPr>
          </a:lstStyle>
          <a:p>
            <a:r>
              <a:rPr lang="en-US" smtClean="0"/>
              <a:t>Click to edit Master title style</a:t>
            </a:r>
            <a:endParaRPr lang="en-US" dirty="0"/>
          </a:p>
        </p:txBody>
      </p:sp>
      <p:sp>
        <p:nvSpPr>
          <p:cNvPr id="3" name="Subtitle 2"/>
          <p:cNvSpPr>
            <a:spLocks noGrp="1"/>
          </p:cNvSpPr>
          <p:nvPr>
            <p:ph type="subTitle" idx="1"/>
          </p:nvPr>
        </p:nvSpPr>
        <p:spPr>
          <a:xfrm>
            <a:off x="4575780" y="6023160"/>
            <a:ext cx="3882420" cy="323165"/>
          </a:xfrm>
        </p:spPr>
        <p:txBody>
          <a:bodyPr>
            <a:spAutoFit/>
          </a:bodyPr>
          <a:lstStyle>
            <a:lvl1pPr marL="0" indent="0" algn="r">
              <a:buNone/>
              <a:defRPr sz="1500" b="0" i="0">
                <a:solidFill>
                  <a:schemeClr val="tx1"/>
                </a:solidFill>
                <a:latin typeface="Calibri"/>
                <a:cs typeface="Calibri"/>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1C225B8-328A-458C-B718-09CCC42E8AF8}" type="datetimeFigureOut">
              <a:rPr lang="en-US" smtClean="0"/>
              <a:pPr/>
              <a:t>3/30/19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A88CBE-2E4E-4514-92DC-F45A29B745E9}" type="slidenum">
              <a:rPr lang="en-US" smtClean="0"/>
              <a:pPr/>
              <a:t>‹#›</a:t>
            </a:fld>
            <a:endParaRPr lang="en-US" dirty="0"/>
          </a:p>
        </p:txBody>
      </p:sp>
      <p:pic>
        <p:nvPicPr>
          <p:cNvPr id="7" name="Picture 6" descr="CoverSlide 2016 06 10.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38492" cy="6858000"/>
          </a:xfrm>
          <a:prstGeom prst="rect">
            <a:avLst/>
          </a:prstGeom>
        </p:spPr>
      </p:pic>
    </p:spTree>
    <p:extLst>
      <p:ext uri="{BB962C8B-B14F-4D97-AF65-F5344CB8AC3E}">
        <p14:creationId xmlns:p14="http://schemas.microsoft.com/office/powerpoint/2010/main" val="17237092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7660CE3-E5DB-E644-A98A-5776BAEDEDE0}" type="datetimeFigureOut">
              <a:rPr lang="en-US" smtClean="0">
                <a:solidFill>
                  <a:prstClr val="black">
                    <a:tint val="75000"/>
                  </a:prstClr>
                </a:solidFill>
                <a:latin typeface="Calibri"/>
              </a:rPr>
              <a:pPr/>
              <a:t>3/30/19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838DF28-68C3-2B4C-AE67-B8469F4A56E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543274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7660CE3-E5DB-E644-A98A-5776BAEDEDE0}" type="datetimeFigureOut">
              <a:rPr lang="en-US" smtClean="0">
                <a:solidFill>
                  <a:prstClr val="black">
                    <a:tint val="75000"/>
                  </a:prstClr>
                </a:solidFill>
                <a:latin typeface="Calibri"/>
              </a:rPr>
              <a:pPr/>
              <a:t>3/30/19</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838DF28-68C3-2B4C-AE67-B8469F4A56E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589319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7660CE3-E5DB-E644-A98A-5776BAEDEDE0}" type="datetimeFigureOut">
              <a:rPr lang="en-US" smtClean="0">
                <a:solidFill>
                  <a:prstClr val="black">
                    <a:tint val="75000"/>
                  </a:prstClr>
                </a:solidFill>
                <a:latin typeface="Calibri"/>
              </a:rPr>
              <a:pPr/>
              <a:t>3/30/19</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6838DF28-68C3-2B4C-AE67-B8469F4A56E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26041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7660CE3-E5DB-E644-A98A-5776BAEDEDE0}" type="datetimeFigureOut">
              <a:rPr lang="en-US" smtClean="0">
                <a:solidFill>
                  <a:prstClr val="black">
                    <a:tint val="75000"/>
                  </a:prstClr>
                </a:solidFill>
                <a:latin typeface="Calibri"/>
              </a:rPr>
              <a:pPr/>
              <a:t>3/30/19</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6838DF28-68C3-2B4C-AE67-B8469F4A56E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084483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660CE3-E5DB-E644-A98A-5776BAEDEDE0}" type="datetimeFigureOut">
              <a:rPr lang="en-US" smtClean="0">
                <a:solidFill>
                  <a:prstClr val="black">
                    <a:tint val="75000"/>
                  </a:prstClr>
                </a:solidFill>
                <a:latin typeface="Calibri"/>
              </a:rPr>
              <a:pPr/>
              <a:t>3/30/19</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6838DF28-68C3-2B4C-AE67-B8469F4A56E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539132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660CE3-E5DB-E644-A98A-5776BAEDEDE0}" type="datetimeFigureOut">
              <a:rPr lang="en-US" smtClean="0">
                <a:solidFill>
                  <a:prstClr val="black">
                    <a:tint val="75000"/>
                  </a:prstClr>
                </a:solidFill>
                <a:latin typeface="Calibri"/>
              </a:rPr>
              <a:pPr/>
              <a:t>3/30/19</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838DF28-68C3-2B4C-AE67-B8469F4A56E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444411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660CE3-E5DB-E644-A98A-5776BAEDEDE0}" type="datetimeFigureOut">
              <a:rPr lang="en-US" smtClean="0">
                <a:solidFill>
                  <a:prstClr val="black">
                    <a:tint val="75000"/>
                  </a:prstClr>
                </a:solidFill>
                <a:latin typeface="Calibri"/>
              </a:rPr>
              <a:pPr/>
              <a:t>3/30/19</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838DF28-68C3-2B4C-AE67-B8469F4A56E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598963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660CE3-E5DB-E644-A98A-5776BAEDEDE0}" type="datetimeFigureOut">
              <a:rPr lang="en-US" smtClean="0">
                <a:solidFill>
                  <a:prstClr val="black">
                    <a:tint val="75000"/>
                  </a:prstClr>
                </a:solidFill>
                <a:latin typeface="Calibri"/>
              </a:rPr>
              <a:pPr/>
              <a:t>3/30/19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838DF28-68C3-2B4C-AE67-B8469F4A56E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147291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660CE3-E5DB-E644-A98A-5776BAEDEDE0}" type="datetimeFigureOut">
              <a:rPr lang="en-US" smtClean="0">
                <a:solidFill>
                  <a:prstClr val="black">
                    <a:tint val="75000"/>
                  </a:prstClr>
                </a:solidFill>
                <a:latin typeface="Calibri"/>
              </a:rPr>
              <a:pPr/>
              <a:t>3/30/19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838DF28-68C3-2B4C-AE67-B8469F4A56E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213829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1C225B8-328A-458C-B718-09CCC42E8AF8}" type="datetimeFigureOut">
              <a:rPr lang="en-US" smtClean="0"/>
              <a:pPr/>
              <a:t>3/30/19</a:t>
            </a:fld>
            <a:endParaRPr lang="en-US" dirty="0"/>
          </a:p>
        </p:txBody>
      </p:sp>
      <p:sp>
        <p:nvSpPr>
          <p:cNvPr id="5" name="Footer Placeholder 4"/>
          <p:cNvSpPr>
            <a:spLocks noGrp="1"/>
          </p:cNvSpPr>
          <p:nvPr>
            <p:ph type="ftr" sz="quarter" idx="11"/>
          </p:nvPr>
        </p:nvSpPr>
        <p:spPr/>
        <p:txBody>
          <a:bodyPr anchor="ctr" anchorCtr="0"/>
          <a:lstStyle/>
          <a:p>
            <a:endParaRPr lang="en-US" dirty="0"/>
          </a:p>
        </p:txBody>
      </p:sp>
      <p:sp>
        <p:nvSpPr>
          <p:cNvPr id="6" name="Slide Number Placeholder 5"/>
          <p:cNvSpPr>
            <a:spLocks noGrp="1"/>
          </p:cNvSpPr>
          <p:nvPr>
            <p:ph type="sldNum" sz="quarter" idx="12"/>
          </p:nvPr>
        </p:nvSpPr>
        <p:spPr/>
        <p:txBody>
          <a:bodyPr/>
          <a:lstStyle/>
          <a:p>
            <a:fld id="{43A88CBE-2E4E-4514-92DC-F45A29B745E9}" type="slidenum">
              <a:rPr lang="en-US" smtClean="0"/>
              <a:pPr/>
              <a:t>‹#›</a:t>
            </a:fld>
            <a:endParaRPr lang="en-US" dirty="0"/>
          </a:p>
        </p:txBody>
      </p:sp>
    </p:spTree>
    <p:extLst>
      <p:ext uri="{BB962C8B-B14F-4D97-AF65-F5344CB8AC3E}">
        <p14:creationId xmlns:p14="http://schemas.microsoft.com/office/powerpoint/2010/main" val="25019548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1C225B8-328A-458C-B718-09CCC42E8AF8}" type="datetimeFigureOut">
              <a:rPr lang="en-US" smtClean="0"/>
              <a:pPr/>
              <a:t>3/30/19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A88CBE-2E4E-4514-92DC-F45A29B745E9}" type="slidenum">
              <a:rPr lang="en-US" smtClean="0"/>
              <a:pPr/>
              <a:t>‹#›</a:t>
            </a:fld>
            <a:endParaRPr lang="en-US" dirty="0"/>
          </a:p>
        </p:txBody>
      </p:sp>
    </p:spTree>
    <p:extLst>
      <p:ext uri="{BB962C8B-B14F-4D97-AF65-F5344CB8AC3E}">
        <p14:creationId xmlns:p14="http://schemas.microsoft.com/office/powerpoint/2010/main" val="4121693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pic>
        <p:nvPicPr>
          <p:cNvPr id="8" name="Picture 7" descr="Branded Blue Background.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 Placeholder 2"/>
          <p:cNvSpPr>
            <a:spLocks noGrp="1"/>
          </p:cNvSpPr>
          <p:nvPr>
            <p:ph type="body" idx="1"/>
          </p:nvPr>
        </p:nvSpPr>
        <p:spPr>
          <a:xfrm>
            <a:off x="2066341" y="3239649"/>
            <a:ext cx="5084344" cy="461665"/>
          </a:xfrm>
        </p:spPr>
        <p:txBody>
          <a:bodyPr wrap="none" tIns="0" bIns="0" anchor="ctr" anchorCtr="1">
            <a:spAutoFit/>
          </a:bodyPr>
          <a:lstStyle>
            <a:lvl1pPr marL="0" indent="0" algn="ctr">
              <a:buNone/>
              <a:defRPr sz="3000" b="1" i="0">
                <a:solidFill>
                  <a:schemeClr val="bg1"/>
                </a:solidFill>
                <a:latin typeface="Calibri"/>
                <a:cs typeface="Calibri"/>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1C225B8-328A-458C-B718-09CCC42E8AF8}" type="datetimeFigureOut">
              <a:rPr lang="en-US" smtClean="0"/>
              <a:pPr/>
              <a:t>3/30/19</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p:txBody>
          <a:bodyPr/>
          <a:lstStyle/>
          <a:p>
            <a:fld id="{43A88CBE-2E4E-4514-92DC-F45A29B745E9}" type="slidenum">
              <a:rPr lang="en-US" smtClean="0"/>
              <a:pPr/>
              <a:t>‹#›</a:t>
            </a:fld>
            <a:endParaRPr lang="en-US" dirty="0"/>
          </a:p>
        </p:txBody>
      </p:sp>
    </p:spTree>
    <p:extLst>
      <p:ext uri="{BB962C8B-B14F-4D97-AF65-F5344CB8AC3E}">
        <p14:creationId xmlns:p14="http://schemas.microsoft.com/office/powerpoint/2010/main" val="14267613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17256"/>
            <a:ext cx="4038600" cy="479795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917256"/>
            <a:ext cx="4038600" cy="479795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1C225B8-328A-458C-B718-09CCC42E8AF8}" type="datetimeFigureOut">
              <a:rPr lang="en-US" smtClean="0"/>
              <a:pPr/>
              <a:t>3/30/19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3A88CBE-2E4E-4514-92DC-F45A29B745E9}" type="slidenum">
              <a:rPr lang="en-US" smtClean="0"/>
              <a:pPr/>
              <a:t>‹#›</a:t>
            </a:fld>
            <a:endParaRPr lang="en-US" dirty="0"/>
          </a:p>
        </p:txBody>
      </p:sp>
    </p:spTree>
    <p:extLst>
      <p:ext uri="{BB962C8B-B14F-4D97-AF65-F5344CB8AC3E}">
        <p14:creationId xmlns:p14="http://schemas.microsoft.com/office/powerpoint/2010/main" val="34174853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917256"/>
            <a:ext cx="4040188" cy="64008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557337"/>
            <a:ext cx="4040188" cy="415787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917257"/>
            <a:ext cx="4041775" cy="64008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557337"/>
            <a:ext cx="4041775" cy="415787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1C225B8-328A-458C-B718-09CCC42E8AF8}" type="datetimeFigureOut">
              <a:rPr lang="en-US" smtClean="0"/>
              <a:pPr/>
              <a:t>3/30/19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3A88CBE-2E4E-4514-92DC-F45A29B745E9}" type="slidenum">
              <a:rPr lang="en-US" smtClean="0"/>
              <a:pPr/>
              <a:t>‹#›</a:t>
            </a:fld>
            <a:endParaRPr lang="en-US" dirty="0"/>
          </a:p>
        </p:txBody>
      </p:sp>
    </p:spTree>
    <p:extLst>
      <p:ext uri="{BB962C8B-B14F-4D97-AF65-F5344CB8AC3E}">
        <p14:creationId xmlns:p14="http://schemas.microsoft.com/office/powerpoint/2010/main" val="22012129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C225B8-328A-458C-B718-09CCC42E8AF8}" type="datetimeFigureOut">
              <a:rPr lang="en-US" smtClean="0"/>
              <a:pPr/>
              <a:t>3/30/19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3A88CBE-2E4E-4514-92DC-F45A29B745E9}" type="slidenum">
              <a:rPr lang="en-US" smtClean="0"/>
              <a:pPr/>
              <a:t>‹#›</a:t>
            </a:fld>
            <a:endParaRPr lang="en-US" dirty="0"/>
          </a:p>
        </p:txBody>
      </p:sp>
    </p:spTree>
    <p:extLst>
      <p:ext uri="{BB962C8B-B14F-4D97-AF65-F5344CB8AC3E}">
        <p14:creationId xmlns:p14="http://schemas.microsoft.com/office/powerpoint/2010/main" val="17576576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7660CE3-E5DB-E644-A98A-5776BAEDEDE0}" type="datetimeFigureOut">
              <a:rPr lang="en-US" smtClean="0">
                <a:solidFill>
                  <a:prstClr val="black">
                    <a:tint val="75000"/>
                  </a:prstClr>
                </a:solidFill>
                <a:latin typeface="Calibri"/>
              </a:rPr>
              <a:pPr/>
              <a:t>3/30/19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838DF28-68C3-2B4C-AE67-B8469F4A56E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536700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660CE3-E5DB-E644-A98A-5776BAEDEDE0}" type="datetimeFigureOut">
              <a:rPr lang="en-US" smtClean="0">
                <a:solidFill>
                  <a:prstClr val="black">
                    <a:tint val="75000"/>
                  </a:prstClr>
                </a:solidFill>
                <a:latin typeface="Calibri"/>
              </a:rPr>
              <a:pPr/>
              <a:t>3/30/19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838DF28-68C3-2B4C-AE67-B8469F4A56E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3914584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 Id="rId9"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8.xml"/><Relationship Id="rId12" Type="http://schemas.openxmlformats.org/officeDocument/2006/relationships/theme" Target="../theme/theme2.xml"/><Relationship Id="rId1" Type="http://schemas.openxmlformats.org/officeDocument/2006/relationships/slideLayout" Target="../slideLayouts/slideLayout8.xml"/><Relationship Id="rId2" Type="http://schemas.openxmlformats.org/officeDocument/2006/relationships/slideLayout" Target="../slideLayouts/slideLayout9.xml"/><Relationship Id="rId3" Type="http://schemas.openxmlformats.org/officeDocument/2006/relationships/slideLayout" Target="../slideLayouts/slideLayout10.xml"/><Relationship Id="rId4" Type="http://schemas.openxmlformats.org/officeDocument/2006/relationships/slideLayout" Target="../slideLayouts/slideLayout11.xml"/><Relationship Id="rId5" Type="http://schemas.openxmlformats.org/officeDocument/2006/relationships/slideLayout" Target="../slideLayouts/slideLayout12.xml"/><Relationship Id="rId6" Type="http://schemas.openxmlformats.org/officeDocument/2006/relationships/slideLayout" Target="../slideLayouts/slideLayout13.xml"/><Relationship Id="rId7" Type="http://schemas.openxmlformats.org/officeDocument/2006/relationships/slideLayout" Target="../slideLayouts/slideLayout14.xml"/><Relationship Id="rId8" Type="http://schemas.openxmlformats.org/officeDocument/2006/relationships/slideLayout" Target="../slideLayouts/slideLayout15.xml"/><Relationship Id="rId9" Type="http://schemas.openxmlformats.org/officeDocument/2006/relationships/slideLayout" Target="../slideLayouts/slideLayout16.xml"/><Relationship Id="rId10"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InsidePageBackground 2016 06 10.jp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0"/>
            <a:ext cx="9144000" cy="6853070"/>
          </a:xfrm>
          <a:prstGeom prst="rect">
            <a:avLst/>
          </a:prstGeom>
        </p:spPr>
      </p:pic>
      <p:sp>
        <p:nvSpPr>
          <p:cNvPr id="2" name="Title Placeholder 1"/>
          <p:cNvSpPr>
            <a:spLocks noGrp="1"/>
          </p:cNvSpPr>
          <p:nvPr>
            <p:ph type="title"/>
          </p:nvPr>
        </p:nvSpPr>
        <p:spPr>
          <a:xfrm>
            <a:off x="457200" y="274638"/>
            <a:ext cx="6370931" cy="4572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917256"/>
            <a:ext cx="8229600" cy="480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93091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C225B8-328A-458C-B718-09CCC42E8AF8}" type="datetimeFigureOut">
              <a:rPr lang="en-US" smtClean="0"/>
              <a:pPr/>
              <a:t>3/30/19</a:t>
            </a:fld>
            <a:endParaRPr lang="en-US" dirty="0"/>
          </a:p>
        </p:txBody>
      </p:sp>
      <p:sp>
        <p:nvSpPr>
          <p:cNvPr id="5" name="Footer Placeholder 4"/>
          <p:cNvSpPr>
            <a:spLocks noGrp="1"/>
          </p:cNvSpPr>
          <p:nvPr>
            <p:ph type="ftr" sz="quarter" idx="3"/>
          </p:nvPr>
        </p:nvSpPr>
        <p:spPr>
          <a:xfrm>
            <a:off x="457200" y="6582066"/>
            <a:ext cx="5562600" cy="265853"/>
          </a:xfrm>
          <a:prstGeom prst="rect">
            <a:avLst/>
          </a:prstGeom>
        </p:spPr>
        <p:txBody>
          <a:bodyPr vert="horz" lIns="0" tIns="0" rIns="0" bIns="0" rtlCol="0" anchor="ctr"/>
          <a:lstStyle>
            <a:lvl1pPr algn="l">
              <a:defRPr sz="700">
                <a:solidFill>
                  <a:schemeClr val="tx1">
                    <a:tint val="75000"/>
                  </a:schemeClr>
                </a:solidFill>
                <a:latin typeface="Marsfont"/>
                <a:cs typeface="Marsfont"/>
              </a:defRPr>
            </a:lvl1pPr>
          </a:lstStyle>
          <a:p>
            <a:endParaRPr lang="en-US" dirty="0"/>
          </a:p>
        </p:txBody>
      </p:sp>
      <p:sp>
        <p:nvSpPr>
          <p:cNvPr id="6" name="Slide Number Placeholder 5"/>
          <p:cNvSpPr>
            <a:spLocks noGrp="1"/>
          </p:cNvSpPr>
          <p:nvPr>
            <p:ph type="sldNum" sz="quarter" idx="4"/>
          </p:nvPr>
        </p:nvSpPr>
        <p:spPr>
          <a:xfrm>
            <a:off x="6553200" y="693091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A88CBE-2E4E-4514-92DC-F45A29B745E9}" type="slidenum">
              <a:rPr lang="en-US" smtClean="0"/>
              <a:pPr/>
              <a:t>‹#›</a:t>
            </a:fld>
            <a:endParaRPr lang="en-US" dirty="0"/>
          </a:p>
        </p:txBody>
      </p:sp>
    </p:spTree>
    <p:extLst>
      <p:ext uri="{BB962C8B-B14F-4D97-AF65-F5344CB8AC3E}">
        <p14:creationId xmlns:p14="http://schemas.microsoft.com/office/powerpoint/2010/main" val="38170140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Lst>
  <p:txStyles>
    <p:titleStyle>
      <a:lvl1pPr algn="l" defTabSz="457200" rtl="0" eaLnBrk="1" latinLnBrk="0" hangingPunct="1">
        <a:spcBef>
          <a:spcPct val="0"/>
        </a:spcBef>
        <a:buNone/>
        <a:defRPr sz="3000" b="1" i="0" kern="1200">
          <a:solidFill>
            <a:schemeClr val="tx1"/>
          </a:solidFill>
          <a:latin typeface="Calibri"/>
          <a:ea typeface="+mj-ea"/>
          <a:cs typeface="Calibri"/>
        </a:defRPr>
      </a:lvl1pPr>
    </p:titleStyle>
    <p:bodyStyle>
      <a:lvl1pPr marL="342900" indent="-342900" algn="l" defTabSz="457200" rtl="0" eaLnBrk="1" latinLnBrk="0" hangingPunct="1">
        <a:spcBef>
          <a:spcPct val="20000"/>
        </a:spcBef>
        <a:buFont typeface="Arial"/>
        <a:buChar char="•"/>
        <a:defRPr sz="2800" b="0" i="0" kern="1200">
          <a:solidFill>
            <a:schemeClr val="tx1"/>
          </a:solidFill>
          <a:latin typeface="Calibri"/>
          <a:ea typeface="+mn-ea"/>
          <a:cs typeface="Calibri"/>
        </a:defRPr>
      </a:lvl1pPr>
      <a:lvl2pPr marL="742950" indent="-285750" algn="l" defTabSz="457200" rtl="0" eaLnBrk="1" latinLnBrk="0" hangingPunct="1">
        <a:spcBef>
          <a:spcPct val="20000"/>
        </a:spcBef>
        <a:buFont typeface="Arial"/>
        <a:buChar char="•"/>
        <a:defRPr sz="2400" b="0" i="0" kern="1200">
          <a:solidFill>
            <a:schemeClr val="tx1"/>
          </a:solidFill>
          <a:latin typeface="Calibri"/>
          <a:ea typeface="+mn-ea"/>
          <a:cs typeface="Calibri"/>
        </a:defRPr>
      </a:lvl2pPr>
      <a:lvl3pPr marL="1143000" indent="-228600" algn="l" defTabSz="457200" rtl="0" eaLnBrk="1" latinLnBrk="0" hangingPunct="1">
        <a:spcBef>
          <a:spcPct val="20000"/>
        </a:spcBef>
        <a:buFont typeface="Arial"/>
        <a:buChar char="•"/>
        <a:defRPr sz="2000" b="0" i="0" kern="1200">
          <a:solidFill>
            <a:schemeClr val="tx1"/>
          </a:solidFill>
          <a:latin typeface="Calibri"/>
          <a:ea typeface="+mn-ea"/>
          <a:cs typeface="Calibri"/>
        </a:defRPr>
      </a:lvl3pPr>
      <a:lvl4pPr marL="1600200" indent="-228600" algn="l" defTabSz="457200" rtl="0" eaLnBrk="1" latinLnBrk="0" hangingPunct="1">
        <a:spcBef>
          <a:spcPct val="20000"/>
        </a:spcBef>
        <a:buFont typeface="Arial"/>
        <a:buChar char="•"/>
        <a:defRPr sz="1600" b="0" i="0" kern="1200">
          <a:solidFill>
            <a:schemeClr val="tx1"/>
          </a:solidFill>
          <a:latin typeface="Calibri"/>
          <a:ea typeface="+mn-ea"/>
          <a:cs typeface="Calibri"/>
        </a:defRPr>
      </a:lvl4pPr>
      <a:lvl5pPr marL="2057400" indent="-228600" algn="l" defTabSz="457200" rtl="0" eaLnBrk="1" latinLnBrk="0" hangingPunct="1">
        <a:spcBef>
          <a:spcPct val="20000"/>
        </a:spcBef>
        <a:buFont typeface="Arial"/>
        <a:buChar char="•"/>
        <a:defRPr sz="1200" b="0" i="0" kern="1200">
          <a:solidFill>
            <a:schemeClr val="tx1"/>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B7660CE3-E5DB-E644-A98A-5776BAEDEDE0}" type="datetimeFigureOut">
              <a:rPr lang="en-US" smtClean="0">
                <a:solidFill>
                  <a:prstClr val="black">
                    <a:tint val="75000"/>
                  </a:prstClr>
                </a:solidFill>
                <a:latin typeface="Calibri"/>
              </a:rPr>
              <a:pPr defTabSz="457200"/>
              <a:t>3/30/19</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6838DF28-68C3-2B4C-AE67-B8469F4A56EF}" type="slidenum">
              <a:rPr lang="en-US" smtClean="0">
                <a:solidFill>
                  <a:prstClr val="black">
                    <a:tint val="75000"/>
                  </a:prstClr>
                </a:solidFill>
                <a:latin typeface="Calibri"/>
              </a:rPr>
              <a:pPr defTabSz="457200"/>
              <a:t>‹#›</a:t>
            </a:fld>
            <a:endParaRPr lang="en-US">
              <a:solidFill>
                <a:prstClr val="black">
                  <a:tint val="75000"/>
                </a:prstClr>
              </a:solidFill>
              <a:latin typeface="Calibri"/>
            </a:endParaRPr>
          </a:p>
        </p:txBody>
      </p:sp>
    </p:spTree>
    <p:extLst>
      <p:ext uri="{BB962C8B-B14F-4D97-AF65-F5344CB8AC3E}">
        <p14:creationId xmlns:p14="http://schemas.microsoft.com/office/powerpoint/2010/main" val="2795243784"/>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 Id="rId3" Type="http://schemas.openxmlformats.org/officeDocument/2006/relationships/image" Target="../media/image16.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 Id="rId3"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5" Type="http://schemas.openxmlformats.org/officeDocument/2006/relationships/image" Target="../media/image22.jpeg"/><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 Id="rId3" Type="http://schemas.openxmlformats.org/officeDocument/2006/relationships/image" Target="../media/image2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 Id="rId3" Type="http://schemas.openxmlformats.org/officeDocument/2006/relationships/image" Target="../media/image26.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eg"/><Relationship Id="rId3" Type="http://schemas.openxmlformats.org/officeDocument/2006/relationships/image" Target="../media/image33.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eg"/></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jpeg"/><Relationship Id="rId1" Type="http://schemas.openxmlformats.org/officeDocument/2006/relationships/slideLayout" Target="../slideLayouts/slideLayout2.xml"/><Relationship Id="rId2" Type="http://schemas.openxmlformats.org/officeDocument/2006/relationships/image" Target="../media/image35.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1.jpeg"/><Relationship Id="rId3" Type="http://schemas.openxmlformats.org/officeDocument/2006/relationships/image" Target="../media/image42.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video" Target="https://www.youtube.com/embed/Q5zOrUqCfo8" TargetMode="External"/><Relationship Id="rId2" Type="http://schemas.openxmlformats.org/officeDocument/2006/relationships/slideLayout" Target="../slideLayouts/slideLayout2.xml"/><Relationship Id="rId3" Type="http://schemas.openxmlformats.org/officeDocument/2006/relationships/image" Target="../media/image4.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g"/><Relationship Id="rId3" Type="http://schemas.openxmlformats.org/officeDocument/2006/relationships/image" Target="../media/image4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jpg"/><Relationship Id="rId3" Type="http://schemas.openxmlformats.org/officeDocument/2006/relationships/image" Target="../media/image5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gi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 Id="rId3" Type="http://schemas.openxmlformats.org/officeDocument/2006/relationships/image" Target="../media/image9.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5.jpg"/><Relationship Id="rId4" Type="http://schemas.openxmlformats.org/officeDocument/2006/relationships/image" Target="../media/image56.jpg"/><Relationship Id="rId1" Type="http://schemas.openxmlformats.org/officeDocument/2006/relationships/slideLayout" Target="../slideLayouts/slideLayout2.xml"/><Relationship Id="rId2" Type="http://schemas.openxmlformats.org/officeDocument/2006/relationships/image" Target="../media/image54.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0.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jp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jp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632593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Skijoring	</a:t>
            </a:r>
            <a:br>
              <a:rPr lang="en-US" dirty="0" smtClean="0"/>
            </a:b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91640" y="917575"/>
            <a:ext cx="5760720" cy="4800600"/>
          </a:xfrm>
        </p:spPr>
      </p:pic>
      <p:sp>
        <p:nvSpPr>
          <p:cNvPr id="4" name="TextBox 3"/>
          <p:cNvSpPr txBox="1"/>
          <p:nvPr/>
        </p:nvSpPr>
        <p:spPr>
          <a:xfrm>
            <a:off x="382348" y="6623425"/>
            <a:ext cx="5486400" cy="184666"/>
          </a:xfrm>
          <a:prstGeom prst="rect">
            <a:avLst/>
          </a:prstGeom>
          <a:noFill/>
        </p:spPr>
        <p:txBody>
          <a:bodyPr wrap="square" rtlCol="0">
            <a:spAutoFit/>
          </a:bodyPr>
          <a:lstStyle/>
          <a:p>
            <a:r>
              <a:rPr lang="es-MX" sz="600" dirty="0" smtClean="0"/>
              <a:t>© COPYRIGHT MARS INCORPORATED</a:t>
            </a:r>
            <a:endParaRPr lang="nl-BE" sz="600" dirty="0"/>
          </a:p>
        </p:txBody>
      </p:sp>
    </p:spTree>
    <p:extLst>
      <p:ext uri="{BB962C8B-B14F-4D97-AF65-F5344CB8AC3E}">
        <p14:creationId xmlns:p14="http://schemas.microsoft.com/office/powerpoint/2010/main" val="2751827911"/>
      </p:ext>
    </p:ext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Canine Rehabilitation</a:t>
            </a:r>
            <a:endParaRPr lang="en-US" dirty="0"/>
          </a:p>
        </p:txBody>
      </p:sp>
      <p:sp>
        <p:nvSpPr>
          <p:cNvPr id="3" name="Content Placeholder 2"/>
          <p:cNvSpPr>
            <a:spLocks noGrp="1"/>
          </p:cNvSpPr>
          <p:nvPr>
            <p:ph idx="1"/>
          </p:nvPr>
        </p:nvSpPr>
        <p:spPr/>
        <p:txBody>
          <a:bodyPr/>
          <a:lstStyle/>
          <a:p>
            <a:r>
              <a:rPr lang="en-US" dirty="0" smtClean="0"/>
              <a:t>Questions?</a:t>
            </a:r>
          </a:p>
          <a:p>
            <a:endParaRPr lang="en-US" dirty="0"/>
          </a:p>
          <a:p>
            <a:endParaRPr lang="en-US" dirty="0" smtClean="0"/>
          </a:p>
          <a:p>
            <a:r>
              <a:rPr lang="en-US" dirty="0" smtClean="0"/>
              <a:t>Thank you for your attention</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590174" y="1447107"/>
            <a:ext cx="4961111" cy="3625859"/>
          </a:xfrm>
          <a:prstGeom prst="rect">
            <a:avLst/>
          </a:prstGeom>
        </p:spPr>
      </p:pic>
    </p:spTree>
    <p:extLst>
      <p:ext uri="{BB962C8B-B14F-4D97-AF65-F5344CB8AC3E}">
        <p14:creationId xmlns:p14="http://schemas.microsoft.com/office/powerpoint/2010/main" val="4436239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Obedience</a:t>
            </a:r>
            <a:endParaRPr lang="en-US" dirty="0"/>
          </a:p>
        </p:txBody>
      </p:sp>
      <p:sp>
        <p:nvSpPr>
          <p:cNvPr id="2" name="Text Placeholder 1"/>
          <p:cNvSpPr>
            <a:spLocks noGrp="1"/>
          </p:cNvSpPr>
          <p:nvPr>
            <p:ph idx="1"/>
          </p:nvPr>
        </p:nvSpPr>
        <p:spPr/>
        <p:txBody>
          <a:bodyPr/>
          <a:lstStyle/>
          <a:p>
            <a:r>
              <a:rPr lang="en-US" dirty="0" smtClean="0"/>
              <a:t>Obedience</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6050" y="793134"/>
            <a:ext cx="3585949" cy="4007466"/>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41616" y="1820424"/>
            <a:ext cx="2857500" cy="2838450"/>
          </a:xfrm>
          <a:prstGeom prst="rect">
            <a:avLst/>
          </a:prstGeom>
        </p:spPr>
      </p:pic>
    </p:spTree>
    <p:extLst>
      <p:ext uri="{BB962C8B-B14F-4D97-AF65-F5344CB8AC3E}">
        <p14:creationId xmlns:p14="http://schemas.microsoft.com/office/powerpoint/2010/main" val="327468245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Rally</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715000" y="990600"/>
            <a:ext cx="3200400" cy="4800600"/>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562100"/>
            <a:ext cx="5486400" cy="36576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Confirmation</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43000" y="796422"/>
            <a:ext cx="3047999" cy="2099178"/>
          </a:xfr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0600" y="723094"/>
            <a:ext cx="3752717" cy="217250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35494" y="3360295"/>
            <a:ext cx="3352800" cy="2692718"/>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0639" y="3440028"/>
            <a:ext cx="3886200" cy="2586752"/>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Herding</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267200" y="3733800"/>
            <a:ext cx="4648200" cy="3124200"/>
          </a:xfr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120" y="758508"/>
            <a:ext cx="4069080" cy="2746692"/>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Tracking</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90600" y="1676400"/>
            <a:ext cx="3421224" cy="2286000"/>
          </a:xfr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7800" y="1066801"/>
            <a:ext cx="3505200" cy="5410199"/>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Lure Coursing</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1003300"/>
            <a:ext cx="8229600" cy="4629150"/>
          </a:xfrm>
        </p:spPr>
      </p:pic>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Mushing</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05098" y="1056813"/>
            <a:ext cx="6533804" cy="4522124"/>
          </a:xfrm>
        </p:spPr>
      </p:pic>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Canicross/Bikejoring</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95401" y="1063535"/>
            <a:ext cx="6952368" cy="4651465"/>
          </a:xfrm>
        </p:spPr>
      </p:pic>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Field Trial/Hunt Tests</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19400" y="1685924"/>
            <a:ext cx="4419600" cy="4747491"/>
          </a:xfrm>
        </p:spPr>
      </p:pic>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4575780" y="3571238"/>
            <a:ext cx="3882420" cy="2862322"/>
          </a:xfrm>
        </p:spPr>
        <p:txBody>
          <a:bodyPr/>
          <a:lstStyle/>
          <a:p>
            <a:r>
              <a:rPr lang="en-US" dirty="0" smtClean="0"/>
              <a:t>Canine Rehabilitation</a:t>
            </a:r>
            <a:br>
              <a:rPr lang="en-US" dirty="0" smtClean="0"/>
            </a:br>
            <a:r>
              <a:rPr lang="en-US" dirty="0"/>
              <a:t/>
            </a:r>
            <a:br>
              <a:rPr lang="en-US" dirty="0"/>
            </a:br>
            <a:r>
              <a:rPr lang="en-US" dirty="0" smtClean="0"/>
              <a:t>Ruth Schmidtchen, MS, DVM, CCRP, CVA</a:t>
            </a:r>
            <a:br>
              <a:rPr lang="en-US" dirty="0" smtClean="0"/>
            </a:br>
            <a:r>
              <a:rPr lang="en-US" dirty="0"/>
              <a:t/>
            </a:r>
            <a:br>
              <a:rPr lang="en-US" dirty="0"/>
            </a:br>
            <a:r>
              <a:rPr lang="en-US" dirty="0" smtClean="0"/>
              <a:t> </a:t>
            </a:r>
            <a:endParaRPr lang="en-US" dirty="0"/>
          </a:p>
        </p:txBody>
      </p:sp>
      <p:sp>
        <p:nvSpPr>
          <p:cNvPr id="6" name="Subtitle 5"/>
          <p:cNvSpPr>
            <a:spLocks noGrp="1"/>
          </p:cNvSpPr>
          <p:nvPr>
            <p:ph type="subTitle" idx="1"/>
          </p:nvPr>
        </p:nvSpPr>
        <p:spPr>
          <a:xfrm>
            <a:off x="4575780" y="5715000"/>
            <a:ext cx="3882420" cy="1015663"/>
          </a:xfrm>
        </p:spPr>
        <p:txBody>
          <a:bodyPr/>
          <a:lstStyle/>
          <a:p>
            <a:r>
              <a:rPr lang="en-US" sz="3000" b="1" dirty="0"/>
              <a:t>April </a:t>
            </a:r>
            <a:r>
              <a:rPr lang="en-US" sz="3000" b="1" dirty="0" smtClean="0"/>
              <a:t>Laslie, Rehabilitation Tech</a:t>
            </a:r>
            <a:endParaRPr lang="en-US" sz="3000" b="1" dirty="0"/>
          </a:p>
        </p:txBody>
      </p:sp>
    </p:spTree>
    <p:extLst>
      <p:ext uri="{BB962C8B-B14F-4D97-AF65-F5344CB8AC3E}">
        <p14:creationId xmlns:p14="http://schemas.microsoft.com/office/powerpoint/2010/main" val="319370660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Flyball</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71040" y="1367155"/>
            <a:ext cx="5201920" cy="3901440"/>
          </a:xfrm>
        </p:spPr>
      </p:pic>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Earthdog Test/Barn Hunt</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107284"/>
            <a:ext cx="3581400" cy="3585402"/>
          </a:xfr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1400" y="1107284"/>
            <a:ext cx="5410200" cy="4953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Dock Diving</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86000" y="1676400"/>
            <a:ext cx="5598310" cy="3733800"/>
          </a:xfrm>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Canine Nosework</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724400" y="4343400"/>
            <a:ext cx="3151749" cy="2365375"/>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7800" y="1143000"/>
            <a:ext cx="3352800" cy="27432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401" y="990600"/>
            <a:ext cx="3581400" cy="4574894"/>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Detection Dogs</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48000" y="990600"/>
            <a:ext cx="2876204" cy="4526280"/>
          </a:xfrm>
        </p:spPr>
      </p:pic>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Schutzhund/French Ring Sport</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11711" y="1676400"/>
            <a:ext cx="6135841" cy="4267199"/>
          </a:xfrm>
        </p:spPr>
      </p:pic>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Therapy Dogs</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771775" y="917575"/>
            <a:ext cx="3600450" cy="4800600"/>
          </a:xfrm>
        </p:spPr>
      </p:pic>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Non-competition Athletes</a:t>
            </a:r>
            <a:endParaRPr lang="en-US" dirty="0"/>
          </a:p>
        </p:txBody>
      </p:sp>
      <p:pic>
        <p:nvPicPr>
          <p:cNvPr id="9" name="Content Placeholder 8"/>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rot="5400000">
            <a:off x="-304143" y="1482740"/>
            <a:ext cx="4797425" cy="3583261"/>
          </a:xfrm>
        </p:spPr>
      </p:pic>
      <p:sp>
        <p:nvSpPr>
          <p:cNvPr id="8" name="Content Placeholder 7"/>
          <p:cNvSpPr>
            <a:spLocks noGrp="1"/>
          </p:cNvSpPr>
          <p:nvPr>
            <p:ph sz="half" idx="2"/>
          </p:nvPr>
        </p:nvSpPr>
        <p:spPr>
          <a:xfrm>
            <a:off x="4735766" y="704216"/>
            <a:ext cx="4038600" cy="4797955"/>
          </a:xfrm>
        </p:spPr>
        <p:txBody>
          <a:bodyPr/>
          <a:lstStyle/>
          <a:p>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351630" y="1110014"/>
            <a:ext cx="4953002" cy="4141406"/>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Evidence for Physical Therapy</a:t>
            </a:r>
            <a:endParaRPr lang="en-US" dirty="0"/>
          </a:p>
        </p:txBody>
      </p:sp>
      <p:sp>
        <p:nvSpPr>
          <p:cNvPr id="3" name="Content Placeholder 2"/>
          <p:cNvSpPr>
            <a:spLocks noGrp="1"/>
          </p:cNvSpPr>
          <p:nvPr>
            <p:ph idx="1"/>
          </p:nvPr>
        </p:nvSpPr>
        <p:spPr>
          <a:xfrm>
            <a:off x="685800" y="914400"/>
            <a:ext cx="8229600" cy="4800600"/>
          </a:xfrm>
        </p:spPr>
        <p:txBody>
          <a:bodyPr>
            <a:normAutofit/>
          </a:bodyPr>
          <a:lstStyle/>
          <a:p>
            <a:r>
              <a:rPr lang="en-US" dirty="0" smtClean="0"/>
              <a:t>Fastest growing branch of Veterinary medicine</a:t>
            </a:r>
          </a:p>
          <a:p>
            <a:r>
              <a:rPr lang="en-US" dirty="0" smtClean="0"/>
              <a:t>Twenty years ago there was scant information in the literature, usually the dog as a model for humans</a:t>
            </a:r>
          </a:p>
          <a:p>
            <a:r>
              <a:rPr lang="en-US" dirty="0" smtClean="0"/>
              <a:t>Growing interest in not only does rehab work but also why?</a:t>
            </a:r>
          </a:p>
          <a:p>
            <a:r>
              <a:rPr lang="en-US" dirty="0" smtClean="0"/>
              <a:t>Useful in rehabilitation due to injury and conditioning in the canine athlete as well as return to activities of daily function</a:t>
            </a:r>
          </a:p>
          <a:p>
            <a:endParaRPr lang="en-US" dirty="0" smtClean="0"/>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Rehabilitation Clients</a:t>
            </a:r>
            <a:endParaRPr lang="en-US" dirty="0"/>
          </a:p>
        </p:txBody>
      </p:sp>
      <p:sp>
        <p:nvSpPr>
          <p:cNvPr id="3" name="Content Placeholder 2"/>
          <p:cNvSpPr>
            <a:spLocks noGrp="1"/>
          </p:cNvSpPr>
          <p:nvPr>
            <p:ph idx="1"/>
          </p:nvPr>
        </p:nvSpPr>
        <p:spPr/>
        <p:txBody>
          <a:bodyPr>
            <a:normAutofit lnSpcReduction="10000"/>
          </a:bodyPr>
          <a:lstStyle/>
          <a:p>
            <a:r>
              <a:rPr lang="en-US" dirty="0" smtClean="0"/>
              <a:t>IVDD</a:t>
            </a:r>
          </a:p>
          <a:p>
            <a:r>
              <a:rPr lang="en-US" dirty="0" smtClean="0"/>
              <a:t>FCE</a:t>
            </a:r>
          </a:p>
          <a:p>
            <a:r>
              <a:rPr lang="en-US" dirty="0" smtClean="0"/>
              <a:t>Fractures</a:t>
            </a:r>
          </a:p>
          <a:p>
            <a:r>
              <a:rPr lang="en-US" dirty="0" smtClean="0"/>
              <a:t>Post op limb weakness</a:t>
            </a:r>
          </a:p>
          <a:p>
            <a:r>
              <a:rPr lang="en-US" dirty="0" smtClean="0"/>
              <a:t>Geriatric Issues </a:t>
            </a:r>
          </a:p>
          <a:p>
            <a:r>
              <a:rPr lang="en-US" dirty="0" smtClean="0"/>
              <a:t>Osteoarthritis</a:t>
            </a:r>
          </a:p>
          <a:p>
            <a:r>
              <a:rPr lang="en-US" dirty="0" smtClean="0"/>
              <a:t>Hip dysplasia</a:t>
            </a:r>
          </a:p>
          <a:p>
            <a:r>
              <a:rPr lang="en-US" dirty="0" smtClean="0"/>
              <a:t>Juvenile bone issues</a:t>
            </a:r>
          </a:p>
          <a:p>
            <a:r>
              <a:rPr lang="en-US" dirty="0" smtClean="0"/>
              <a:t>Conditioning</a:t>
            </a:r>
          </a:p>
          <a:p>
            <a:r>
              <a:rPr lang="en-US" dirty="0" smtClean="0"/>
              <a:t>Pain management</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Agility</a:t>
            </a:r>
            <a:endParaRPr lang="en-US" dirty="0"/>
          </a:p>
        </p:txBody>
      </p:sp>
      <p:pic>
        <p:nvPicPr>
          <p:cNvPr id="4" name="Q5zOrUqCfo8"/>
          <p:cNvPicPr>
            <a:picLocks noGrp="1" noRot="1" noChangeAspect="1"/>
          </p:cNvPicPr>
          <p:nvPr>
            <p:ph idx="1"/>
            <a:quickTimeFile r:link="rId1"/>
          </p:nvPr>
        </p:nvPicPr>
        <p:blipFill>
          <a:blip r:embed="rId3" cstate="print"/>
          <a:stretch>
            <a:fillRect/>
          </a:stretch>
        </p:blipFill>
        <p:spPr>
          <a:xfrm>
            <a:off x="1371600" y="731838"/>
            <a:ext cx="7451298" cy="5516562"/>
          </a:xfrm>
          <a:prstGeom prst="rect">
            <a:avLst/>
          </a:prstGeom>
        </p:spPr>
      </p:pic>
    </p:spTree>
    <p:extLst>
      <p:ext uri="{BB962C8B-B14F-4D97-AF65-F5344CB8AC3E}">
        <p14:creationId xmlns:p14="http://schemas.microsoft.com/office/powerpoint/2010/main" val="341882087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IVDD</a:t>
            </a:r>
            <a:endParaRPr lang="en-US" dirty="0"/>
          </a:p>
        </p:txBody>
      </p:sp>
      <p:pic>
        <p:nvPicPr>
          <p:cNvPr id="4" name="Content Placeholder 3" descr="Spinal disc herniation - wikidoc"/>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1556194"/>
            <a:ext cx="8229600" cy="3523361"/>
          </a:xfrm>
        </p:spPr>
      </p:pic>
    </p:spTree>
    <p:extLst>
      <p:ext uri="{BB962C8B-B14F-4D97-AF65-F5344CB8AC3E}">
        <p14:creationId xmlns:p14="http://schemas.microsoft.com/office/powerpoint/2010/main" val="3956318337"/>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IVDD/FCE</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71601" y="1066801"/>
            <a:ext cx="4710112" cy="3008312"/>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0654" y="3886200"/>
            <a:ext cx="3647946" cy="2362199"/>
          </a:xfrm>
          <a:prstGeom prst="rect">
            <a:avLst/>
          </a:prstGeom>
        </p:spPr>
      </p:pic>
    </p:spTree>
    <p:extLst>
      <p:ext uri="{BB962C8B-B14F-4D97-AF65-F5344CB8AC3E}">
        <p14:creationId xmlns:p14="http://schemas.microsoft.com/office/powerpoint/2010/main" val="35504965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Fractures</a:t>
            </a:r>
            <a:endParaRPr lang="en-US" dirty="0"/>
          </a:p>
        </p:txBody>
      </p:sp>
      <p:pic>
        <p:nvPicPr>
          <p:cNvPr id="4" name="Content Placeholder 3" descr="Femur pathological fracture in a dog | Radiology Case ..."/>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71700" y="917575"/>
            <a:ext cx="4800600" cy="4800600"/>
          </a:xfrm>
        </p:spPr>
      </p:pic>
    </p:spTree>
    <p:extLst>
      <p:ext uri="{BB962C8B-B14F-4D97-AF65-F5344CB8AC3E}">
        <p14:creationId xmlns:p14="http://schemas.microsoft.com/office/powerpoint/2010/main" val="852321550"/>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Hip Dysplasia </a:t>
            </a:r>
            <a:endParaRPr lang="en-US" dirty="0"/>
          </a:p>
        </p:txBody>
      </p:sp>
      <p:pic>
        <p:nvPicPr>
          <p:cNvPr id="4" name="Content Placeholder 3" descr="File:Hueftgelenksdysplasie Hund legende.jpg - Wikimedia ..."/>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57034" y="917575"/>
            <a:ext cx="3429932" cy="4800600"/>
          </a:xfrm>
        </p:spPr>
      </p:pic>
    </p:spTree>
    <p:extLst>
      <p:ext uri="{BB962C8B-B14F-4D97-AF65-F5344CB8AC3E}">
        <p14:creationId xmlns:p14="http://schemas.microsoft.com/office/powerpoint/2010/main" val="2792704702"/>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Osteoarthritis</a:t>
            </a:r>
            <a:endParaRPr lang="en-US" dirty="0"/>
          </a:p>
        </p:txBody>
      </p:sp>
      <p:pic>
        <p:nvPicPr>
          <p:cNvPr id="4" name="Content Placeholder 3" descr="A man is an old dog’s best friend | Preliator pro Causa"/>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74800" y="1285875"/>
            <a:ext cx="5994400" cy="4064000"/>
          </a:xfrm>
        </p:spPr>
      </p:pic>
    </p:spTree>
    <p:extLst>
      <p:ext uri="{BB962C8B-B14F-4D97-AF65-F5344CB8AC3E}">
        <p14:creationId xmlns:p14="http://schemas.microsoft.com/office/powerpoint/2010/main" val="1605890951"/>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6370931" cy="457200"/>
          </a:xfrm>
        </p:spPr>
        <p:txBody>
          <a:bodyPr/>
          <a:lstStyle/>
          <a:p>
            <a:r>
              <a:rPr lang="en-US" dirty="0" smtClean="0"/>
              <a:t>Rehabilitation Modalities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Acupuncture</a:t>
            </a:r>
          </a:p>
          <a:p>
            <a:r>
              <a:rPr lang="en-US" dirty="0" smtClean="0"/>
              <a:t>Therapeutic laser</a:t>
            </a:r>
          </a:p>
          <a:p>
            <a:r>
              <a:rPr lang="en-US" dirty="0" smtClean="0"/>
              <a:t>Water treadmill</a:t>
            </a:r>
          </a:p>
          <a:p>
            <a:r>
              <a:rPr lang="en-US" dirty="0" smtClean="0"/>
              <a:t>Land treadmill</a:t>
            </a:r>
          </a:p>
          <a:p>
            <a:r>
              <a:rPr lang="en-US" dirty="0" smtClean="0"/>
              <a:t>Therapeutic Exercises</a:t>
            </a:r>
          </a:p>
          <a:p>
            <a:r>
              <a:rPr lang="en-US" dirty="0" smtClean="0"/>
              <a:t>Stretching</a:t>
            </a:r>
          </a:p>
          <a:p>
            <a:r>
              <a:rPr lang="en-US" dirty="0" smtClean="0"/>
              <a:t>Massage</a:t>
            </a:r>
          </a:p>
          <a:p>
            <a:r>
              <a:rPr lang="en-US" dirty="0" smtClean="0"/>
              <a:t>Cold and heat</a:t>
            </a:r>
          </a:p>
          <a:p>
            <a:r>
              <a:rPr lang="en-US" dirty="0" smtClean="0"/>
              <a:t>Electrical Stimulation</a:t>
            </a:r>
          </a:p>
          <a:p>
            <a:r>
              <a:rPr lang="en-US" dirty="0" smtClean="0"/>
              <a:t>Pulsed Electromagnetic fields</a:t>
            </a:r>
          </a:p>
          <a:p>
            <a:r>
              <a:rPr lang="en-US" dirty="0" smtClean="0"/>
              <a:t>Therapeutic Ultrasound </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Acupuncture</a:t>
            </a:r>
            <a:endParaRPr lang="en-US" dirty="0"/>
          </a:p>
        </p:txBody>
      </p:sp>
      <p:pic>
        <p:nvPicPr>
          <p:cNvPr id="4" name="Content Placeholder 3" descr="Claves de Salud: Acupuntura para mascotas"/>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62250" y="2122487"/>
            <a:ext cx="3619500" cy="2390775"/>
          </a:xfrm>
        </p:spPr>
      </p:pic>
      <p:pic>
        <p:nvPicPr>
          <p:cNvPr id="5" name="Picture 4" descr="Pet Blogger Showcase – October 15, 20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5037" y="1774012"/>
            <a:ext cx="4733925" cy="3609975"/>
          </a:xfrm>
          <a:prstGeom prst="rect">
            <a:avLst/>
          </a:prstGeom>
        </p:spPr>
      </p:pic>
    </p:spTree>
    <p:extLst>
      <p:ext uri="{BB962C8B-B14F-4D97-AF65-F5344CB8AC3E}">
        <p14:creationId xmlns:p14="http://schemas.microsoft.com/office/powerpoint/2010/main" val="3708916013"/>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Acupuncture </a:t>
            </a:r>
            <a:endParaRPr lang="en-US" dirty="0"/>
          </a:p>
        </p:txBody>
      </p:sp>
      <p:sp>
        <p:nvSpPr>
          <p:cNvPr id="5" name="Content Placeholder 4"/>
          <p:cNvSpPr>
            <a:spLocks noGrp="1"/>
          </p:cNvSpPr>
          <p:nvPr>
            <p:ph idx="1"/>
          </p:nvPr>
        </p:nvSpPr>
        <p:spPr/>
        <p:txBody>
          <a:bodyPr>
            <a:normAutofit fontScale="77500" lnSpcReduction="20000"/>
          </a:bodyPr>
          <a:lstStyle/>
          <a:p>
            <a:r>
              <a:rPr lang="en-US" dirty="0" smtClean="0"/>
              <a:t>TCM (traditional Chinese medicine) such as acupuncture has been used for thousands of years to effectively treat many conditions, including pain and neurologic issues</a:t>
            </a:r>
          </a:p>
          <a:p>
            <a:r>
              <a:rPr lang="en-US" dirty="0" smtClean="0"/>
              <a:t>Acupuncture is the stimulation of specific points on the body surface by insertion of a needle, resulting in a therapeutic or homeostatic effect</a:t>
            </a:r>
          </a:p>
          <a:p>
            <a:r>
              <a:rPr lang="en-US" dirty="0" smtClean="0"/>
              <a:t>Acupuncture points are found in areas with a high density of mast cells, </a:t>
            </a:r>
            <a:r>
              <a:rPr lang="en-US" dirty="0" err="1" smtClean="0"/>
              <a:t>lymphatics</a:t>
            </a:r>
            <a:r>
              <a:rPr lang="en-US" dirty="0" smtClean="0"/>
              <a:t> and </a:t>
            </a:r>
            <a:r>
              <a:rPr lang="en-US" dirty="0" err="1" smtClean="0"/>
              <a:t>arteriovenous</a:t>
            </a:r>
            <a:r>
              <a:rPr lang="en-US" dirty="0" smtClean="0"/>
              <a:t> </a:t>
            </a:r>
            <a:r>
              <a:rPr lang="en-US" dirty="0" err="1" smtClean="0"/>
              <a:t>plexi</a:t>
            </a:r>
            <a:r>
              <a:rPr lang="en-US" dirty="0" smtClean="0"/>
              <a:t> as well as increased </a:t>
            </a:r>
            <a:r>
              <a:rPr lang="en-US" dirty="0" err="1" smtClean="0"/>
              <a:t>innervation</a:t>
            </a:r>
            <a:endParaRPr lang="en-US" dirty="0" smtClean="0"/>
          </a:p>
          <a:p>
            <a:r>
              <a:rPr lang="en-US" dirty="0" smtClean="0"/>
              <a:t>Stimulation of these points causes release of </a:t>
            </a:r>
            <a:r>
              <a:rPr lang="en-US" dirty="0" err="1" smtClean="0"/>
              <a:t>proinflammatory</a:t>
            </a:r>
            <a:r>
              <a:rPr lang="en-US" dirty="0" smtClean="0"/>
              <a:t> factors such as interleukin-6, cyclooxygenase-2, tumor necrosis factor, and beta-endorphins.</a:t>
            </a:r>
          </a:p>
          <a:p>
            <a:r>
              <a:rPr lang="en-US" dirty="0" smtClean="0"/>
              <a:t>Endorphins promote a profound and long-term analgesic effect</a:t>
            </a:r>
          </a:p>
          <a:p>
            <a:r>
              <a:rPr lang="en-US" dirty="0" smtClean="0"/>
              <a:t>Certain </a:t>
            </a:r>
            <a:r>
              <a:rPr lang="en-US" dirty="0" err="1" smtClean="0"/>
              <a:t>acupoints</a:t>
            </a:r>
            <a:r>
              <a:rPr lang="en-US" dirty="0" smtClean="0"/>
              <a:t> can reduce the damage of free radicals and improve microcirculation</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Acupuncture continued</a:t>
            </a:r>
            <a:endParaRPr lang="en-US" dirty="0"/>
          </a:p>
        </p:txBody>
      </p:sp>
      <p:sp>
        <p:nvSpPr>
          <p:cNvPr id="5" name="Content Placeholder 4"/>
          <p:cNvSpPr>
            <a:spLocks noGrp="1"/>
          </p:cNvSpPr>
          <p:nvPr>
            <p:ph idx="1"/>
          </p:nvPr>
        </p:nvSpPr>
        <p:spPr/>
        <p:txBody>
          <a:bodyPr>
            <a:normAutofit fontScale="70000" lnSpcReduction="20000"/>
          </a:bodyPr>
          <a:lstStyle/>
          <a:p>
            <a:r>
              <a:rPr lang="en-US" dirty="0" smtClean="0"/>
              <a:t>Stimulation of </a:t>
            </a:r>
            <a:r>
              <a:rPr lang="en-US" dirty="0" err="1" smtClean="0"/>
              <a:t>acupoints</a:t>
            </a:r>
            <a:r>
              <a:rPr lang="en-US" dirty="0" smtClean="0"/>
              <a:t> can be achieved by various techniques: dry needle (DN), </a:t>
            </a:r>
            <a:r>
              <a:rPr lang="en-US" dirty="0" err="1" smtClean="0"/>
              <a:t>electroacupuncture</a:t>
            </a:r>
            <a:r>
              <a:rPr lang="en-US" dirty="0" smtClean="0"/>
              <a:t> (EA), aqua-acupuncture (AA), and </a:t>
            </a:r>
            <a:r>
              <a:rPr lang="en-US" dirty="0" err="1" smtClean="0"/>
              <a:t>moxibustion</a:t>
            </a:r>
            <a:r>
              <a:rPr lang="en-US" dirty="0" smtClean="0"/>
              <a:t>.</a:t>
            </a:r>
          </a:p>
          <a:p>
            <a:r>
              <a:rPr lang="en-US" dirty="0" smtClean="0"/>
              <a:t>DN is the most commonly used technique in veterinary acupuncture, and involves the insertion of fine, sterile needles into </a:t>
            </a:r>
            <a:r>
              <a:rPr lang="en-US" dirty="0" err="1" smtClean="0"/>
              <a:t>acupoints</a:t>
            </a:r>
            <a:r>
              <a:rPr lang="en-US" dirty="0" smtClean="0"/>
              <a:t>.</a:t>
            </a:r>
          </a:p>
          <a:p>
            <a:r>
              <a:rPr lang="en-US" dirty="0" smtClean="0"/>
              <a:t>EA, the modern practice of stimulating inserted needles with electricity, has been shown to have more profound effects compared with other techniques. It is used because of its rapid onset of pain relief and its ability to stimulate peripheral nerves. It is especially useful for neuralgia, nervous system injury, and persistent pain.</a:t>
            </a:r>
          </a:p>
          <a:p>
            <a:r>
              <a:rPr lang="en-US" dirty="0" smtClean="0"/>
              <a:t>AA is the injection of sterile liquids into points which may result in prolonged stimulus.</a:t>
            </a:r>
          </a:p>
          <a:p>
            <a:r>
              <a:rPr lang="en-US" dirty="0" err="1" smtClean="0"/>
              <a:t>Moxibustion</a:t>
            </a:r>
            <a:r>
              <a:rPr lang="en-US" dirty="0" smtClean="0"/>
              <a:t> involves heating directly over the needle with </a:t>
            </a:r>
            <a:r>
              <a:rPr lang="en-US" dirty="0" err="1" smtClean="0"/>
              <a:t>moxa</a:t>
            </a:r>
            <a:r>
              <a:rPr lang="en-US" dirty="0" smtClean="0"/>
              <a:t> (bundled herb-</a:t>
            </a:r>
            <a:r>
              <a:rPr lang="en-US" dirty="0" err="1" smtClean="0"/>
              <a:t>mugwort</a:t>
            </a:r>
            <a:r>
              <a:rPr lang="en-US" dirty="0" smtClean="0"/>
              <a:t>). The mechanism relates to the thermal and </a:t>
            </a:r>
            <a:r>
              <a:rPr lang="en-US" dirty="0" err="1" smtClean="0"/>
              <a:t>nonthermal</a:t>
            </a:r>
            <a:r>
              <a:rPr lang="en-US" dirty="0" smtClean="0"/>
              <a:t> radiation created by the combustion products on the </a:t>
            </a:r>
            <a:r>
              <a:rPr lang="en-US" dirty="0" err="1" smtClean="0"/>
              <a:t>acupoint</a:t>
            </a:r>
            <a:r>
              <a:rPr lang="en-US" dirty="0" smtClean="0"/>
              <a:t>.</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Acupuncture Uses</a:t>
            </a:r>
            <a:endParaRPr lang="en-US" dirty="0"/>
          </a:p>
        </p:txBody>
      </p:sp>
      <p:sp>
        <p:nvSpPr>
          <p:cNvPr id="3" name="Content Placeholder 2"/>
          <p:cNvSpPr>
            <a:spLocks noGrp="1"/>
          </p:cNvSpPr>
          <p:nvPr>
            <p:ph idx="1"/>
          </p:nvPr>
        </p:nvSpPr>
        <p:spPr/>
        <p:txBody>
          <a:bodyPr>
            <a:normAutofit lnSpcReduction="10000"/>
          </a:bodyPr>
          <a:lstStyle/>
          <a:p>
            <a:r>
              <a:rPr lang="en-US" dirty="0" smtClean="0"/>
              <a:t>Spinal Cord injury: acupuncture has been shown to accelerate recovery of motor function and improve analgesia</a:t>
            </a:r>
          </a:p>
          <a:p>
            <a:r>
              <a:rPr lang="en-US" dirty="0" smtClean="0"/>
              <a:t>Cervical </a:t>
            </a:r>
            <a:r>
              <a:rPr lang="en-US" dirty="0" err="1" smtClean="0"/>
              <a:t>spondylomyelopathy</a:t>
            </a:r>
            <a:endParaRPr lang="en-US" dirty="0" smtClean="0"/>
          </a:p>
          <a:p>
            <a:r>
              <a:rPr lang="en-US" dirty="0" smtClean="0"/>
              <a:t>Degenerative </a:t>
            </a:r>
            <a:r>
              <a:rPr lang="en-US" dirty="0" err="1" smtClean="0"/>
              <a:t>Myelopathy</a:t>
            </a:r>
            <a:endParaRPr lang="en-US" dirty="0" smtClean="0"/>
          </a:p>
          <a:p>
            <a:r>
              <a:rPr lang="en-US" dirty="0" smtClean="0"/>
              <a:t>Osteoarthritis</a:t>
            </a:r>
          </a:p>
          <a:p>
            <a:r>
              <a:rPr lang="en-US" dirty="0" smtClean="0"/>
              <a:t>Epilepsy</a:t>
            </a:r>
          </a:p>
          <a:p>
            <a:r>
              <a:rPr lang="en-US" dirty="0" smtClean="0"/>
              <a:t>Hip Dysplasia</a:t>
            </a:r>
          </a:p>
          <a:p>
            <a:r>
              <a:rPr lang="en-US" dirty="0" smtClean="0"/>
              <a:t>FCE</a:t>
            </a:r>
          </a:p>
          <a:p>
            <a:r>
              <a:rPr lang="en-US" dirty="0" smtClean="0"/>
              <a:t>Neuropathic Pain</a:t>
            </a: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Agility</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20651" y="1219200"/>
            <a:ext cx="3384037" cy="4724400"/>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76014" y="3674785"/>
            <a:ext cx="685800" cy="4572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52022" y="624385"/>
            <a:ext cx="4633784" cy="6858000"/>
          </a:xfrm>
          <a:prstGeom prst="rect">
            <a:avLst/>
          </a:prstGeom>
        </p:spPr>
      </p:pic>
    </p:spTree>
    <p:extLst>
      <p:ext uri="{BB962C8B-B14F-4D97-AF65-F5344CB8AC3E}">
        <p14:creationId xmlns:p14="http://schemas.microsoft.com/office/powerpoint/2010/main" val="700781902"/>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Laser Therapy</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90600" y="914400"/>
            <a:ext cx="6553200" cy="4495800"/>
          </a:xfrm>
        </p:spPr>
      </p:pic>
    </p:spTree>
    <p:extLst>
      <p:ext uri="{BB962C8B-B14F-4D97-AF65-F5344CB8AC3E}">
        <p14:creationId xmlns:p14="http://schemas.microsoft.com/office/powerpoint/2010/main" val="2501820438"/>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Laser Therapy</a:t>
            </a:r>
            <a:endParaRPr lang="en-US" dirty="0"/>
          </a:p>
        </p:txBody>
      </p:sp>
      <p:sp>
        <p:nvSpPr>
          <p:cNvPr id="6" name="Content Placeholder 5"/>
          <p:cNvSpPr>
            <a:spLocks noGrp="1"/>
          </p:cNvSpPr>
          <p:nvPr>
            <p:ph idx="1"/>
          </p:nvPr>
        </p:nvSpPr>
        <p:spPr/>
        <p:txBody>
          <a:bodyPr>
            <a:normAutofit fontScale="92500" lnSpcReduction="10000"/>
          </a:bodyPr>
          <a:lstStyle/>
          <a:p>
            <a:r>
              <a:rPr lang="en-US" dirty="0" smtClean="0"/>
              <a:t>Light Amplification by stimulated emission of radiation</a:t>
            </a:r>
          </a:p>
          <a:p>
            <a:r>
              <a:rPr lang="en-US" dirty="0" smtClean="0"/>
              <a:t>The concept of the use of light for therapeutic purposes, called phototherapy, originated from the belief that the sun and other sources of light, such as infrared and ultraviolet light, have therapeutic benefit</a:t>
            </a:r>
          </a:p>
          <a:p>
            <a:r>
              <a:rPr lang="en-US" dirty="0" smtClean="0"/>
              <a:t>Rehab lasers are commonly known as low-level laser therapy (LLLT), therapeutic lasers and cold laser therapy</a:t>
            </a:r>
          </a:p>
          <a:p>
            <a:r>
              <a:rPr lang="en-US" dirty="0" smtClean="0"/>
              <a:t>Lasers help modulate cellular functions, a process called photo-modulation</a:t>
            </a:r>
          </a:p>
          <a:p>
            <a:r>
              <a:rPr lang="en-US" dirty="0" smtClean="0"/>
              <a:t>Although the physiological effect on the tissue is still not completely understood, low-energy lasers have been reported to modulate various biological processes</a:t>
            </a:r>
          </a:p>
          <a:p>
            <a:endParaRPr lang="en-US" dirty="0" smtClean="0"/>
          </a:p>
          <a:p>
            <a:endParaRPr lang="en-US" dirty="0" smtClean="0"/>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Laser Continued</a:t>
            </a:r>
            <a:endParaRPr lang="en-US" dirty="0"/>
          </a:p>
        </p:txBody>
      </p:sp>
      <p:sp>
        <p:nvSpPr>
          <p:cNvPr id="2" name="Content Placeholder 1"/>
          <p:cNvSpPr>
            <a:spLocks noGrp="1"/>
          </p:cNvSpPr>
          <p:nvPr>
            <p:ph idx="1"/>
          </p:nvPr>
        </p:nvSpPr>
        <p:spPr/>
        <p:txBody>
          <a:bodyPr>
            <a:normAutofit fontScale="92500"/>
          </a:bodyPr>
          <a:lstStyle/>
          <a:p>
            <a:r>
              <a:rPr lang="en-US" dirty="0" smtClean="0"/>
              <a:t>Classification of lasers is based of the wave length and the maximum output power in Watts or Energy in Joules.</a:t>
            </a:r>
          </a:p>
          <a:p>
            <a:r>
              <a:rPr lang="en-US" dirty="0" smtClean="0"/>
              <a:t>Class I : mild and safe under all conditions and use (example- supermarket scanner)</a:t>
            </a:r>
          </a:p>
          <a:p>
            <a:r>
              <a:rPr lang="en-US" dirty="0" smtClean="0"/>
              <a:t>Class IM: safe unless passed through a lens. They have large –diameter beams and cannot achieve the power to damage unless focused with a lens</a:t>
            </a:r>
          </a:p>
          <a:p>
            <a:r>
              <a:rPr lang="en-US" dirty="0" smtClean="0"/>
              <a:t>Class 2: in the visible spectrum laser pointer</a:t>
            </a:r>
          </a:p>
          <a:p>
            <a:r>
              <a:rPr lang="en-US" dirty="0" smtClean="0"/>
              <a:t>Class 3B: Most rehab lasers continuous light 315-500nm</a:t>
            </a:r>
          </a:p>
          <a:p>
            <a:r>
              <a:rPr lang="en-US" dirty="0" smtClean="0"/>
              <a:t>Class 4: Some rehab , can also include surgical laser</a:t>
            </a:r>
          </a:p>
          <a:p>
            <a:pPr>
              <a:buNone/>
            </a:pPr>
            <a:endParaRPr lang="en-US" dirty="0" smtClean="0"/>
          </a:p>
        </p:txBody>
      </p:sp>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Laser Continued </a:t>
            </a:r>
            <a:endParaRPr lang="en-US" dirty="0"/>
          </a:p>
        </p:txBody>
      </p:sp>
      <p:sp>
        <p:nvSpPr>
          <p:cNvPr id="3" name="Content Placeholder 2"/>
          <p:cNvSpPr>
            <a:spLocks noGrp="1"/>
          </p:cNvSpPr>
          <p:nvPr>
            <p:ph idx="1"/>
          </p:nvPr>
        </p:nvSpPr>
        <p:spPr/>
        <p:txBody>
          <a:bodyPr>
            <a:normAutofit fontScale="92500"/>
          </a:bodyPr>
          <a:lstStyle/>
          <a:p>
            <a:r>
              <a:rPr lang="en-US" dirty="0" smtClean="0"/>
              <a:t>Lasers work by: reducing pain, reducing inflammation, promote healing</a:t>
            </a:r>
          </a:p>
          <a:p>
            <a:r>
              <a:rPr lang="en-US" dirty="0" smtClean="0"/>
              <a:t>Mechanism of action: </a:t>
            </a:r>
            <a:r>
              <a:rPr lang="en-US" dirty="0" err="1" smtClean="0"/>
              <a:t>Cytochrome</a:t>
            </a:r>
            <a:r>
              <a:rPr lang="en-US" dirty="0" smtClean="0"/>
              <a:t> c is found in the cell membrane of the mitochondria and acts as a photoreceptor. </a:t>
            </a:r>
            <a:r>
              <a:rPr lang="en-US" dirty="0" err="1" smtClean="0"/>
              <a:t>Cytochrome</a:t>
            </a:r>
            <a:r>
              <a:rPr lang="en-US" dirty="0" smtClean="0"/>
              <a:t> c is critical to the formation of ATP which is essential for energy production in the cell and results in many favorable biological responses</a:t>
            </a:r>
          </a:p>
          <a:p>
            <a:r>
              <a:rPr lang="en-US" dirty="0" smtClean="0"/>
              <a:t>Applications in rehab include: edema reduction, nonsurgical muscle, tendon and ligament injury, sprains and strains, nerve damage, arthritis, increase blood flow to tissues</a:t>
            </a:r>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Treadmill</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14600" y="990600"/>
            <a:ext cx="4114800" cy="5334000"/>
          </a:xfrm>
        </p:spPr>
      </p:pic>
    </p:spTree>
    <p:extLst>
      <p:ext uri="{BB962C8B-B14F-4D97-AF65-F5344CB8AC3E}">
        <p14:creationId xmlns:p14="http://schemas.microsoft.com/office/powerpoint/2010/main" val="2724903428"/>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Aquatic Therapy (Water Treadmill)</a:t>
            </a:r>
            <a:endParaRPr lang="en-US" dirty="0"/>
          </a:p>
        </p:txBody>
      </p:sp>
      <p:sp>
        <p:nvSpPr>
          <p:cNvPr id="2" name="Content Placeholder 1"/>
          <p:cNvSpPr>
            <a:spLocks noGrp="1"/>
          </p:cNvSpPr>
          <p:nvPr>
            <p:ph idx="1"/>
          </p:nvPr>
        </p:nvSpPr>
        <p:spPr/>
        <p:txBody>
          <a:bodyPr>
            <a:normAutofit fontScale="77500" lnSpcReduction="20000"/>
          </a:bodyPr>
          <a:lstStyle/>
          <a:p>
            <a:r>
              <a:rPr lang="en-US" dirty="0" smtClean="0"/>
              <a:t>Works in several different ways to facilitate return to function</a:t>
            </a:r>
          </a:p>
          <a:p>
            <a:r>
              <a:rPr lang="en-US" dirty="0" smtClean="0"/>
              <a:t>Warm water has the effect of warming and increasing blood supply to the submerged tissues and can produce a sensory stimulation important in spinal cases</a:t>
            </a:r>
          </a:p>
          <a:p>
            <a:r>
              <a:rPr lang="en-US" dirty="0" smtClean="0"/>
              <a:t>The buoyancy of water allows painful joints to move  more easily reducing loading</a:t>
            </a:r>
          </a:p>
          <a:p>
            <a:r>
              <a:rPr lang="en-US" dirty="0" smtClean="0"/>
              <a:t>The hydrostatic effect or pressure of the water on the body help to reduce swelling and venous congestion in the sub-</a:t>
            </a:r>
            <a:r>
              <a:rPr lang="en-US" dirty="0" err="1" smtClean="0"/>
              <a:t>chondral</a:t>
            </a:r>
            <a:r>
              <a:rPr lang="en-US" dirty="0" smtClean="0"/>
              <a:t> bone that has been cited as a major cause of pain in arthritic joints</a:t>
            </a:r>
          </a:p>
          <a:p>
            <a:r>
              <a:rPr lang="en-US" dirty="0" smtClean="0"/>
              <a:t>The viscosity of the water provides resistance to movement which is an excellent way to rebuild muscle. Resistance  can also be useful to correct gait abnormalities such as those with a swaggering gait as with hip dysplasia</a:t>
            </a:r>
          </a:p>
          <a:p>
            <a:r>
              <a:rPr lang="en-US" dirty="0" smtClean="0"/>
              <a:t>In a treadmill </a:t>
            </a:r>
            <a:r>
              <a:rPr lang="en-US" dirty="0" err="1" smtClean="0"/>
              <a:t>vs</a:t>
            </a:r>
            <a:r>
              <a:rPr lang="en-US" dirty="0" smtClean="0"/>
              <a:t> pool exercises, the patient is weight bearing. This pushing of the limbs through water while walking tends to build muscle quicker than by swimming</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Land Treadmill</a:t>
            </a:r>
            <a:endParaRPr lang="en-US" dirty="0"/>
          </a:p>
        </p:txBody>
      </p:sp>
      <p:pic>
        <p:nvPicPr>
          <p:cNvPr id="4" name="Content Placeholder 3" descr="$3000 doggie treadmill - Boing Bo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81201" y="914400"/>
            <a:ext cx="5638800" cy="4952999"/>
          </a:xfrm>
        </p:spPr>
      </p:pic>
    </p:spTree>
    <p:extLst>
      <p:ext uri="{BB962C8B-B14F-4D97-AF65-F5344CB8AC3E}">
        <p14:creationId xmlns:p14="http://schemas.microsoft.com/office/powerpoint/2010/main" val="4072688002"/>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Strength Training Exercises</a:t>
            </a:r>
            <a:endParaRPr lang="en-US" dirty="0"/>
          </a:p>
        </p:txBody>
      </p:sp>
      <p:sp>
        <p:nvSpPr>
          <p:cNvPr id="2" name="Content Placeholder 1"/>
          <p:cNvSpPr>
            <a:spLocks noGrp="1"/>
          </p:cNvSpPr>
          <p:nvPr>
            <p:ph idx="1"/>
          </p:nvPr>
        </p:nvSpPr>
        <p:spPr/>
        <p:txBody>
          <a:bodyPr>
            <a:normAutofit lnSpcReduction="10000"/>
          </a:bodyPr>
          <a:lstStyle/>
          <a:p>
            <a:r>
              <a:rPr lang="en-US" dirty="0" smtClean="0"/>
              <a:t>Forelimbs- wave, wheelbarrow, High-five, Handstand, Backing up stairs, Tugging Low, Ball-pushing, Digging</a:t>
            </a:r>
          </a:p>
          <a:p>
            <a:r>
              <a:rPr lang="en-US" dirty="0" smtClean="0"/>
              <a:t>Core Muscles- Beg,Beg/wave, Crawl, Diagonal-leg standing, Stand/down/stand, Backing up stairs, Roll over/roll up an incline, Wobble board, Ball-pushing</a:t>
            </a:r>
          </a:p>
          <a:p>
            <a:r>
              <a:rPr lang="en-US" dirty="0" smtClean="0"/>
              <a:t>Pelvic limbs-Beg/stand/beg, Jumping vertically, Pulling forward against a therapy band , tugging high, running up hills</a:t>
            </a:r>
          </a:p>
          <a:p>
            <a:r>
              <a:rPr lang="en-US" dirty="0" smtClean="0"/>
              <a:t>Overall Strength- hiking over varied terrain, jump chutes,Cavaletti</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Rear Leg Strength Exercises</a:t>
            </a:r>
            <a:endParaRPr lang="en-US" dirty="0"/>
          </a:p>
        </p:txBody>
      </p:sp>
      <p:sp>
        <p:nvSpPr>
          <p:cNvPr id="2" name="Content Placeholder 1"/>
          <p:cNvSpPr>
            <a:spLocks noGrp="1"/>
          </p:cNvSpPr>
          <p:nvPr>
            <p:ph idx="1"/>
          </p:nvPr>
        </p:nvSpPr>
        <p:spPr/>
        <p:txBody>
          <a:bodyPr/>
          <a:lstStyle/>
          <a:p>
            <a:r>
              <a:rPr lang="en-US" dirty="0" smtClean="0"/>
              <a:t>Beg</a:t>
            </a:r>
          </a:p>
          <a:p>
            <a:r>
              <a:rPr lang="en-US" dirty="0" smtClean="0"/>
              <a:t>Standing</a:t>
            </a:r>
          </a:p>
          <a:p>
            <a:r>
              <a:rPr lang="en-US" dirty="0" smtClean="0"/>
              <a:t>Restraining Pulling</a:t>
            </a:r>
          </a:p>
          <a:p>
            <a:r>
              <a:rPr lang="en-US" dirty="0" smtClean="0"/>
              <a:t>Hill running</a:t>
            </a:r>
          </a:p>
          <a:p>
            <a:r>
              <a:rPr lang="en-US" dirty="0" smtClean="0"/>
              <a:t>Roll the peanut</a:t>
            </a:r>
          </a:p>
          <a:p>
            <a:r>
              <a:rPr lang="en-US" dirty="0" smtClean="0"/>
              <a:t>Jumping</a:t>
            </a:r>
          </a:p>
          <a:p>
            <a:r>
              <a:rPr lang="en-US" dirty="0" smtClean="0"/>
              <a:t>Swimming</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Core Strength</a:t>
            </a:r>
            <a:endParaRPr lang="en-US" dirty="0"/>
          </a:p>
        </p:txBody>
      </p:sp>
      <p:sp>
        <p:nvSpPr>
          <p:cNvPr id="2" name="Content Placeholder 1"/>
          <p:cNvSpPr>
            <a:spLocks noGrp="1"/>
          </p:cNvSpPr>
          <p:nvPr>
            <p:ph idx="1"/>
          </p:nvPr>
        </p:nvSpPr>
        <p:spPr/>
        <p:txBody>
          <a:bodyPr/>
          <a:lstStyle/>
          <a:p>
            <a:r>
              <a:rPr lang="en-US" dirty="0" smtClean="0"/>
              <a:t>Beg</a:t>
            </a:r>
          </a:p>
          <a:p>
            <a:r>
              <a:rPr lang="en-US" dirty="0" smtClean="0"/>
              <a:t>Rollover</a:t>
            </a:r>
          </a:p>
          <a:p>
            <a:r>
              <a:rPr lang="en-US" dirty="0" smtClean="0"/>
              <a:t>Down to Stand</a:t>
            </a:r>
          </a:p>
          <a:p>
            <a:r>
              <a:rPr lang="en-US" dirty="0" smtClean="0"/>
              <a:t>Wobble Boards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Agility</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90600" y="1163399"/>
            <a:ext cx="3330906" cy="3660775"/>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9200" y="1163399"/>
            <a:ext cx="3870007" cy="3660775"/>
          </a:xfrm>
          <a:prstGeom prst="rect">
            <a:avLst/>
          </a:prstGeom>
        </p:spPr>
      </p:pic>
    </p:spTree>
    <p:extLst>
      <p:ext uri="{BB962C8B-B14F-4D97-AF65-F5344CB8AC3E}">
        <p14:creationId xmlns:p14="http://schemas.microsoft.com/office/powerpoint/2010/main" val="488995074"/>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Indoor Conditioning Exercises</a:t>
            </a:r>
            <a:endParaRPr lang="en-US" dirty="0"/>
          </a:p>
        </p:txBody>
      </p:sp>
      <p:sp>
        <p:nvSpPr>
          <p:cNvPr id="2" name="Content Placeholder 1"/>
          <p:cNvSpPr>
            <a:spLocks noGrp="1"/>
          </p:cNvSpPr>
          <p:nvPr>
            <p:ph idx="1"/>
          </p:nvPr>
        </p:nvSpPr>
        <p:spPr/>
        <p:txBody>
          <a:bodyPr/>
          <a:lstStyle/>
          <a:p>
            <a:r>
              <a:rPr lang="en-US" dirty="0" smtClean="0"/>
              <a:t>Targets: Core, Front Legs, Rear Legs, Whole Body</a:t>
            </a:r>
          </a:p>
          <a:p>
            <a:r>
              <a:rPr lang="en-US" dirty="0" smtClean="0"/>
              <a:t>Wheelbarrow</a:t>
            </a:r>
          </a:p>
          <a:p>
            <a:r>
              <a:rPr lang="en-US" dirty="0" smtClean="0"/>
              <a:t>Handstand</a:t>
            </a:r>
          </a:p>
          <a:p>
            <a:r>
              <a:rPr lang="en-US" dirty="0" smtClean="0"/>
              <a:t>Wave</a:t>
            </a:r>
          </a:p>
          <a:p>
            <a:r>
              <a:rPr lang="en-US" dirty="0" smtClean="0"/>
              <a:t>High Five</a:t>
            </a:r>
          </a:p>
          <a:p>
            <a:r>
              <a:rPr lang="en-US" dirty="0" smtClean="0"/>
              <a:t>Digging </a:t>
            </a:r>
          </a:p>
          <a:p>
            <a:r>
              <a:rPr lang="en-US" dirty="0" smtClean="0"/>
              <a:t>Tugging Low</a:t>
            </a:r>
          </a:p>
          <a:p>
            <a:r>
              <a:rPr lang="en-US" dirty="0" smtClean="0"/>
              <a:t>Crawling</a:t>
            </a:r>
          </a:p>
          <a:p>
            <a:r>
              <a:rPr lang="en-US" dirty="0" smtClean="0"/>
              <a:t>Hi 5</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Exercise Equipment</a:t>
            </a:r>
            <a:endParaRPr lang="en-US" dirty="0"/>
          </a:p>
        </p:txBody>
      </p:sp>
      <p:pic>
        <p:nvPicPr>
          <p:cNvPr id="4" name="Content Placeholder 3" descr="File:Wobble board 18 degrees.jpg - Wikimedia Commons"/>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045611"/>
            <a:ext cx="3962400" cy="3450189"/>
          </a:xfrm>
        </p:spPr>
      </p:pic>
      <p:pic>
        <p:nvPicPr>
          <p:cNvPr id="5" name="Picture 4" descr="Some Dogs Just Walk Bow-Legg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1200" y="3886200"/>
            <a:ext cx="3962400" cy="2819400"/>
          </a:xfrm>
          <a:prstGeom prst="rect">
            <a:avLst/>
          </a:prstGeom>
        </p:spPr>
      </p:pic>
      <p:pic>
        <p:nvPicPr>
          <p:cNvPr id="6" name="Picture 5" descr="The Days of Johann, an agility dog!: Rehab and keeping in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1045611"/>
            <a:ext cx="2819400" cy="2840589"/>
          </a:xfrm>
          <a:prstGeom prst="rect">
            <a:avLst/>
          </a:prstGeom>
        </p:spPr>
      </p:pic>
    </p:spTree>
    <p:extLst>
      <p:ext uri="{BB962C8B-B14F-4D97-AF65-F5344CB8AC3E}">
        <p14:creationId xmlns:p14="http://schemas.microsoft.com/office/powerpoint/2010/main" val="2493968907"/>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Outdoor Strength Exercises</a:t>
            </a:r>
            <a:endParaRPr lang="en-US" dirty="0"/>
          </a:p>
        </p:txBody>
      </p:sp>
      <p:sp>
        <p:nvSpPr>
          <p:cNvPr id="2" name="Content Placeholder 1"/>
          <p:cNvSpPr>
            <a:spLocks noGrp="1"/>
          </p:cNvSpPr>
          <p:nvPr>
            <p:ph idx="1"/>
          </p:nvPr>
        </p:nvSpPr>
        <p:spPr/>
        <p:txBody>
          <a:bodyPr/>
          <a:lstStyle/>
          <a:p>
            <a:r>
              <a:rPr lang="en-US" dirty="0" smtClean="0"/>
              <a:t>Running off leash</a:t>
            </a:r>
          </a:p>
          <a:p>
            <a:r>
              <a:rPr lang="en-US" dirty="0" smtClean="0"/>
              <a:t>Tugging</a:t>
            </a:r>
          </a:p>
          <a:p>
            <a:r>
              <a:rPr lang="en-US" dirty="0" smtClean="0"/>
              <a:t>Jumping</a:t>
            </a:r>
          </a:p>
          <a:p>
            <a:r>
              <a:rPr lang="en-US" dirty="0" smtClean="0"/>
              <a:t>Playing and racing with other dogs</a:t>
            </a:r>
          </a:p>
          <a:p>
            <a:r>
              <a:rPr lang="en-US" dirty="0" smtClean="0"/>
              <a:t>Retrieving</a:t>
            </a:r>
          </a:p>
          <a:p>
            <a:r>
              <a:rPr lang="en-US" dirty="0" smtClean="0"/>
              <a:t>Trotting over cavaletti</a:t>
            </a:r>
          </a:p>
          <a:p>
            <a:r>
              <a:rPr lang="en-US" dirty="0" smtClean="0"/>
              <a:t>Trotting/galloping up hills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Balance and proprioception</a:t>
            </a:r>
            <a:endParaRPr lang="en-US" dirty="0"/>
          </a:p>
        </p:txBody>
      </p:sp>
      <p:sp>
        <p:nvSpPr>
          <p:cNvPr id="2" name="Content Placeholder 1"/>
          <p:cNvSpPr>
            <a:spLocks noGrp="1"/>
          </p:cNvSpPr>
          <p:nvPr>
            <p:ph idx="1"/>
          </p:nvPr>
        </p:nvSpPr>
        <p:spPr/>
        <p:txBody>
          <a:bodyPr/>
          <a:lstStyle/>
          <a:p>
            <a:r>
              <a:rPr lang="en-US" dirty="0" smtClean="0"/>
              <a:t>Ladder(forward and backward)</a:t>
            </a:r>
          </a:p>
          <a:p>
            <a:r>
              <a:rPr lang="en-US" dirty="0" smtClean="0"/>
              <a:t>Poles on ground</a:t>
            </a:r>
          </a:p>
          <a:p>
            <a:r>
              <a:rPr lang="en-US" dirty="0" smtClean="0"/>
              <a:t>Walking on 10 inch plank</a:t>
            </a:r>
          </a:p>
          <a:p>
            <a:r>
              <a:rPr lang="en-US" dirty="0" smtClean="0"/>
              <a:t>Side –stepping</a:t>
            </a:r>
          </a:p>
          <a:p>
            <a:r>
              <a:rPr lang="en-US" dirty="0" smtClean="0"/>
              <a:t>Walking/heeling backwards</a:t>
            </a:r>
          </a:p>
          <a:p>
            <a:r>
              <a:rPr lang="en-US" dirty="0" smtClean="0"/>
              <a:t>Slow pivots</a:t>
            </a:r>
          </a:p>
          <a:p>
            <a:r>
              <a:rPr lang="en-US" dirty="0" smtClean="0"/>
              <a:t>Pickup sticks</a:t>
            </a:r>
          </a:p>
          <a:p>
            <a:r>
              <a:rPr lang="en-US" dirty="0" smtClean="0"/>
              <a:t>Wobble boards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Cryotherapy</a:t>
            </a:r>
            <a:endParaRPr lang="en-US" dirty="0"/>
          </a:p>
        </p:txBody>
      </p:sp>
      <p:sp>
        <p:nvSpPr>
          <p:cNvPr id="3" name="Content Placeholder 2"/>
          <p:cNvSpPr>
            <a:spLocks noGrp="1"/>
          </p:cNvSpPr>
          <p:nvPr>
            <p:ph idx="1"/>
          </p:nvPr>
        </p:nvSpPr>
        <p:spPr>
          <a:xfrm>
            <a:off x="461211" y="990600"/>
            <a:ext cx="8229600" cy="4800600"/>
          </a:xfrm>
        </p:spPr>
        <p:txBody>
          <a:bodyPr>
            <a:normAutofit/>
          </a:bodyPr>
          <a:lstStyle/>
          <a:p>
            <a:r>
              <a:rPr lang="en-US" dirty="0" smtClean="0"/>
              <a:t>Therapeutic application of cold. Can be applied by a variety of mechanisms including cold packs, ice massage, cold water baths, mechanical and electrical compression units, and </a:t>
            </a:r>
            <a:r>
              <a:rPr lang="en-US" dirty="0" err="1" smtClean="0"/>
              <a:t>vapo</a:t>
            </a:r>
            <a:r>
              <a:rPr lang="en-US" dirty="0" smtClean="0"/>
              <a:t> coolant sprays</a:t>
            </a:r>
          </a:p>
          <a:p>
            <a:r>
              <a:rPr lang="en-US" dirty="0" smtClean="0"/>
              <a:t>Local changes  can include: decrease blood flow to an area, tissue edema, hemorrhage, histamine release, local metabolism, nerve conduction velocity, pain</a:t>
            </a:r>
          </a:p>
          <a:p>
            <a:r>
              <a:rPr lang="en-US" dirty="0" smtClean="0"/>
              <a:t>Time and location are important in using Cold therapy</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Thermotherapy</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Superficial of deep heating. Superficial heating penetrates 2 cm tissue depth, whereas deep heating agents elevate the temperatures of 3cm or more.</a:t>
            </a:r>
          </a:p>
          <a:p>
            <a:r>
              <a:rPr lang="en-US" dirty="0" smtClean="0"/>
              <a:t>Heat sources are classified as radiant, conductive or convective</a:t>
            </a:r>
          </a:p>
          <a:p>
            <a:r>
              <a:rPr lang="en-US" dirty="0" smtClean="0"/>
              <a:t>An infrared light is an example of radiant heat. A hot pack is an example of conductive heat and a whirlpool is an example of moist heat delivered by conduction and convection.</a:t>
            </a:r>
          </a:p>
          <a:p>
            <a:r>
              <a:rPr lang="en-US" dirty="0" smtClean="0"/>
              <a:t>Heat application causes vasodilation, increased tissue elasticity, increased muscle relaxation, and causes pain relief.</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Electrical Muscle Stimulation (EMS)</a:t>
            </a:r>
            <a:endParaRPr lang="en-US" dirty="0"/>
          </a:p>
        </p:txBody>
      </p:sp>
      <p:sp>
        <p:nvSpPr>
          <p:cNvPr id="3" name="Content Placeholder 2"/>
          <p:cNvSpPr>
            <a:spLocks noGrp="1"/>
          </p:cNvSpPr>
          <p:nvPr>
            <p:ph idx="1"/>
          </p:nvPr>
        </p:nvSpPr>
        <p:spPr/>
        <p:txBody>
          <a:bodyPr>
            <a:normAutofit lnSpcReduction="10000"/>
          </a:bodyPr>
          <a:lstStyle/>
          <a:p>
            <a:r>
              <a:rPr lang="en-US" dirty="0" smtClean="0"/>
              <a:t>Referred to as </a:t>
            </a:r>
            <a:r>
              <a:rPr lang="en-US" dirty="0" err="1" smtClean="0"/>
              <a:t>Estim</a:t>
            </a:r>
            <a:r>
              <a:rPr lang="en-US" dirty="0" smtClean="0"/>
              <a:t> or NMES. These are the same thing.</a:t>
            </a:r>
          </a:p>
          <a:p>
            <a:r>
              <a:rPr lang="en-US" dirty="0" smtClean="0"/>
              <a:t>EMS is sometimes referred to as TENS (</a:t>
            </a:r>
            <a:r>
              <a:rPr lang="en-US" dirty="0" err="1" smtClean="0"/>
              <a:t>transcutaneous</a:t>
            </a:r>
            <a:r>
              <a:rPr lang="en-US" dirty="0" smtClean="0"/>
              <a:t> nerve stimulation).</a:t>
            </a:r>
          </a:p>
          <a:p>
            <a:r>
              <a:rPr lang="en-US" dirty="0" smtClean="0"/>
              <a:t>Both use the same machine, TENS uses completely different settings to achieve pain relief by stimulating the sensory fibers.</a:t>
            </a:r>
          </a:p>
          <a:p>
            <a:r>
              <a:rPr lang="en-US" dirty="0" smtClean="0"/>
              <a:t>EMS is used to reverse or reduce muscle atrophy by stimulating muscle fibers.</a:t>
            </a:r>
          </a:p>
          <a:p>
            <a:r>
              <a:rPr lang="en-US" dirty="0" smtClean="0"/>
              <a:t>EMS is useful to prevent muscle atrophy and when there already exists muscle atrophy.</a:t>
            </a:r>
          </a:p>
        </p:txBody>
      </p:sp>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NEMS</a:t>
            </a:r>
            <a:endParaRPr lang="en-US" dirty="0"/>
          </a:p>
        </p:txBody>
      </p:sp>
      <p:pic>
        <p:nvPicPr>
          <p:cNvPr id="4" name="Content Placeholder 3" descr="TENS - Wikipedia"/>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71600" y="917575"/>
            <a:ext cx="6400800" cy="4800600"/>
          </a:xfrm>
        </p:spPr>
      </p:pic>
    </p:spTree>
    <p:extLst>
      <p:ext uri="{BB962C8B-B14F-4D97-AF65-F5344CB8AC3E}">
        <p14:creationId xmlns:p14="http://schemas.microsoft.com/office/powerpoint/2010/main" val="1538126537"/>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Therapies</a:t>
            </a:r>
            <a:endParaRPr lang="en-US" dirty="0"/>
          </a:p>
        </p:txBody>
      </p:sp>
      <p:sp>
        <p:nvSpPr>
          <p:cNvPr id="5" name="Content Placeholder 4"/>
          <p:cNvSpPr>
            <a:spLocks noGrp="1"/>
          </p:cNvSpPr>
          <p:nvPr>
            <p:ph idx="1"/>
          </p:nvPr>
        </p:nvSpPr>
        <p:spPr/>
        <p:txBody>
          <a:bodyPr>
            <a:normAutofit fontScale="70000" lnSpcReduction="20000"/>
          </a:bodyPr>
          <a:lstStyle/>
          <a:p>
            <a:r>
              <a:rPr lang="en-US" dirty="0" smtClean="0"/>
              <a:t>Therapeutic Ultrasound-uses very high wave sound waves that are converted into kinetic energy as waves that move through tissues, most effective in high protein tissues such as ligaments</a:t>
            </a:r>
          </a:p>
          <a:p>
            <a:r>
              <a:rPr lang="en-US" dirty="0" smtClean="0"/>
              <a:t>Extracorporeal Shock Wave Therapy (ESWT)-uses short bursts of high energy waves to create sudden changes in pressure, this can cause micro-fractures in the target tissue which causes inflammation and then increased growth factors and blood supply. It can also create bubbles in tissues they collapse and when this happens calcified nodules in tendons break down</a:t>
            </a:r>
          </a:p>
          <a:p>
            <a:r>
              <a:rPr lang="en-US" dirty="0" smtClean="0"/>
              <a:t>Pulsed electromagnetic field therapy (PEMFT)-interferes with nerve transmission in small un-</a:t>
            </a:r>
            <a:r>
              <a:rPr lang="en-US" dirty="0" err="1" smtClean="0"/>
              <a:t>myelenated</a:t>
            </a:r>
            <a:r>
              <a:rPr lang="en-US" dirty="0" smtClean="0"/>
              <a:t> nerves, it is also thought to increase ion exchange in damaged tissues which increases oxygen usage in the cells</a:t>
            </a:r>
          </a:p>
          <a:p>
            <a:r>
              <a:rPr lang="en-US" dirty="0" smtClean="0"/>
              <a:t>Hyperbaric Oxygen Therapy</a:t>
            </a:r>
          </a:p>
          <a:p>
            <a:r>
              <a:rPr lang="en-US" dirty="0" smtClean="0"/>
              <a:t>Thermal Imaging- complements other imaging and diagnostic technologies, giving  an immediate assessment of inflammatory, vascular, and soft tissue related conditions</a:t>
            </a:r>
          </a:p>
          <a:p>
            <a:endParaRPr lang="en-US" dirty="0"/>
          </a:p>
        </p:txBody>
      </p:sp>
    </p:spTree>
    <p:extLst>
      <p:ext uri="{BB962C8B-B14F-4D97-AF65-F5344CB8AC3E}">
        <p14:creationId xmlns:p14="http://schemas.microsoft.com/office/powerpoint/2010/main" val="2425190403"/>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Therapeutic Ultrasound</a:t>
            </a:r>
            <a:endParaRPr lang="en-US" dirty="0"/>
          </a:p>
        </p:txBody>
      </p:sp>
      <p:pic>
        <p:nvPicPr>
          <p:cNvPr id="4" name="Content Placeholder 3" descr="Mano a mano: Ultrasonidos"/>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75859" y="917575"/>
            <a:ext cx="6192281" cy="4800600"/>
          </a:xfrm>
        </p:spPr>
      </p:pic>
    </p:spTree>
    <p:extLst>
      <p:ext uri="{BB962C8B-B14F-4D97-AF65-F5344CB8AC3E}">
        <p14:creationId xmlns:p14="http://schemas.microsoft.com/office/powerpoint/2010/main" val="100350340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Agility</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71550" y="917575"/>
            <a:ext cx="7200900" cy="4800600"/>
          </a:xfrm>
        </p:spPr>
      </p:pic>
    </p:spTree>
    <p:extLst>
      <p:ext uri="{BB962C8B-B14F-4D97-AF65-F5344CB8AC3E}">
        <p14:creationId xmlns:p14="http://schemas.microsoft.com/office/powerpoint/2010/main" val="652395179"/>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utizam — Википедија, слободна енциклопедија"/>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52600" y="1524000"/>
            <a:ext cx="6019800" cy="4267200"/>
          </a:xfrm>
        </p:spPr>
      </p:pic>
      <p:sp>
        <p:nvSpPr>
          <p:cNvPr id="5" name="Title 4"/>
          <p:cNvSpPr>
            <a:spLocks noGrp="1"/>
          </p:cNvSpPr>
          <p:nvPr>
            <p:ph type="title"/>
          </p:nvPr>
        </p:nvSpPr>
        <p:spPr/>
        <p:txBody>
          <a:bodyPr/>
          <a:lstStyle/>
          <a:p>
            <a:r>
              <a:rPr lang="en-US" dirty="0" smtClean="0"/>
              <a:t>Hyperbaric Oxygen Therapy</a:t>
            </a:r>
            <a:endParaRPr lang="en-US" dirty="0"/>
          </a:p>
        </p:txBody>
      </p:sp>
    </p:spTree>
    <p:extLst>
      <p:ext uri="{BB962C8B-B14F-4D97-AF65-F5344CB8AC3E}">
        <p14:creationId xmlns:p14="http://schemas.microsoft.com/office/powerpoint/2010/main" val="1763178415"/>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Thermal Imaging</a:t>
            </a:r>
            <a:endParaRPr lang="en-US" dirty="0"/>
          </a:p>
        </p:txBody>
      </p:sp>
      <p:pic>
        <p:nvPicPr>
          <p:cNvPr id="4" name="Content Placeholder 3" descr="The WikiPremed MCAT Course - Scientific Figures and Clip ..."/>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47800" y="838200"/>
            <a:ext cx="6934200" cy="5029200"/>
          </a:xfrm>
        </p:spPr>
      </p:pic>
    </p:spTree>
    <p:extLst>
      <p:ext uri="{BB962C8B-B14F-4D97-AF65-F5344CB8AC3E}">
        <p14:creationId xmlns:p14="http://schemas.microsoft.com/office/powerpoint/2010/main" val="2130388241"/>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Manual Therapies</a:t>
            </a:r>
            <a:endParaRPr lang="en-US" dirty="0"/>
          </a:p>
        </p:txBody>
      </p:sp>
      <p:sp>
        <p:nvSpPr>
          <p:cNvPr id="2" name="Content Placeholder 1"/>
          <p:cNvSpPr>
            <a:spLocks noGrp="1"/>
          </p:cNvSpPr>
          <p:nvPr>
            <p:ph idx="1"/>
          </p:nvPr>
        </p:nvSpPr>
        <p:spPr/>
        <p:txBody>
          <a:bodyPr>
            <a:normAutofit fontScale="62500" lnSpcReduction="20000"/>
          </a:bodyPr>
          <a:lstStyle/>
          <a:p>
            <a:r>
              <a:rPr lang="en-US" dirty="0" smtClean="0"/>
              <a:t>Umbrella term used for the therapeutic handling techniques covering soft-tissue techniques including massage, passive movements and joint mobilizations</a:t>
            </a:r>
          </a:p>
          <a:p>
            <a:r>
              <a:rPr lang="en-US" dirty="0" smtClean="0"/>
              <a:t>All manual therapy techniques affect joint movement directly or indirectly by movement of the soft tissues and thus moving the joints</a:t>
            </a:r>
          </a:p>
          <a:p>
            <a:r>
              <a:rPr lang="en-US" dirty="0" smtClean="0"/>
              <a:t>Massage , acts on the muscle and </a:t>
            </a:r>
            <a:r>
              <a:rPr lang="en-US" dirty="0" err="1" smtClean="0"/>
              <a:t>fascial</a:t>
            </a:r>
            <a:r>
              <a:rPr lang="en-US" dirty="0" smtClean="0"/>
              <a:t> systems as well as the nervous and circulatory systems. It has effects to reduce stress, aid the </a:t>
            </a:r>
            <a:r>
              <a:rPr lang="en-US" dirty="0" err="1" smtClean="0"/>
              <a:t>lymphatics</a:t>
            </a:r>
            <a:r>
              <a:rPr lang="en-US" dirty="0" smtClean="0"/>
              <a:t>, improve circulation, reduce muscle spasms by enhancing the elasticity and extensibility of the muscles. Massage also stimulates the delta fibers in the skin these give pain relief though the pain gate mechanism. The delta fibers are faster acting than other fibers, therefore they can close the ‘gate’ to pain.</a:t>
            </a:r>
          </a:p>
          <a:p>
            <a:r>
              <a:rPr lang="en-US" dirty="0" smtClean="0"/>
              <a:t>Trigger point release- this point is a hyper-irritable focus within a taut band of skeletal muscle and located in muscular tissue and its fascia</a:t>
            </a:r>
          </a:p>
          <a:p>
            <a:r>
              <a:rPr lang="en-US" dirty="0" err="1" smtClean="0"/>
              <a:t>Myofascial</a:t>
            </a:r>
            <a:r>
              <a:rPr lang="en-US" dirty="0" smtClean="0"/>
              <a:t> release-soft tissue technique where </a:t>
            </a:r>
            <a:r>
              <a:rPr lang="en-US" dirty="0" err="1" smtClean="0"/>
              <a:t>myofascial</a:t>
            </a:r>
            <a:r>
              <a:rPr lang="en-US" dirty="0" smtClean="0"/>
              <a:t> restrictions are released through sustained pressure to improve movement and reduce pain.</a:t>
            </a:r>
          </a:p>
          <a:p>
            <a:r>
              <a:rPr lang="en-US" dirty="0" smtClean="0"/>
              <a:t>Passive movement of the joints (ROM)</a:t>
            </a:r>
          </a:p>
          <a:p>
            <a:r>
              <a:rPr lang="en-US" dirty="0" smtClean="0"/>
              <a:t>Joint mobilization-passive repetitive rhythmical movements used to treat pain and stiffness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Therapies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99540" y="990600"/>
            <a:ext cx="3453460" cy="3886200"/>
          </a:xfrm>
        </p:spPr>
      </p:pic>
    </p:spTree>
    <p:extLst>
      <p:ext uri="{BB962C8B-B14F-4D97-AF65-F5344CB8AC3E}">
        <p14:creationId xmlns:p14="http://schemas.microsoft.com/office/powerpoint/2010/main" val="858582468"/>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Pain management</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Pain is a complex phenomenon and involves a sensory (</a:t>
            </a:r>
            <a:r>
              <a:rPr lang="en-US" dirty="0" err="1" smtClean="0"/>
              <a:t>nocioception</a:t>
            </a:r>
            <a:r>
              <a:rPr lang="en-US" dirty="0" smtClean="0"/>
              <a:t>) and affective (emotional) component. It can also be divided into adaptive (this pain protects the body from injury and inhibiting activity) and maladaptive (reflects pathologic activity of  the nervous system)</a:t>
            </a:r>
          </a:p>
          <a:p>
            <a:r>
              <a:rPr lang="en-US" dirty="0" smtClean="0"/>
              <a:t>Pain can be acute- this is initiated by a traumatic, surgical or infectious event and begins abruptly and should last a predictable amount of time, correlating with the severity of the insult. It occurs when a noxious stimuli. Chronic or maladaptive pain is of long duration often accompanied by fear, anxiety and depression which can have a negative impact on the patient. </a:t>
            </a:r>
          </a:p>
          <a:p>
            <a:r>
              <a:rPr lang="en-US" dirty="0" smtClean="0"/>
              <a:t>Management of Pain: medications, Acupuncture, laser therapy, movement, </a:t>
            </a:r>
            <a:r>
              <a:rPr lang="en-US" smtClean="0"/>
              <a:t>etc</a:t>
            </a:r>
            <a:endParaRPr lang="en-US" dirty="0" smtClean="0"/>
          </a:p>
        </p:txBody>
      </p:sp>
    </p:spTree>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Pain Management</a:t>
            </a:r>
            <a:endParaRPr lang="en-US" dirty="0"/>
          </a:p>
        </p:txBody>
      </p:sp>
      <p:sp>
        <p:nvSpPr>
          <p:cNvPr id="3" name="Content Placeholder 2"/>
          <p:cNvSpPr>
            <a:spLocks noGrp="1"/>
          </p:cNvSpPr>
          <p:nvPr>
            <p:ph idx="1"/>
          </p:nvPr>
        </p:nvSpPr>
        <p:spPr/>
        <p:txBody>
          <a:bodyPr>
            <a:normAutofit fontScale="62500" lnSpcReduction="20000"/>
          </a:bodyPr>
          <a:lstStyle/>
          <a:p>
            <a:r>
              <a:rPr lang="en-US" dirty="0" err="1" smtClean="0"/>
              <a:t>NSAIDS:act</a:t>
            </a:r>
            <a:r>
              <a:rPr lang="en-US" dirty="0" smtClean="0"/>
              <a:t> by blocking the COX enzyme which drives production of prostaglandins (these cause inflammation and pain). Chemically they are divided into </a:t>
            </a:r>
            <a:r>
              <a:rPr lang="en-US" dirty="0" err="1" smtClean="0"/>
              <a:t>salicylates</a:t>
            </a:r>
            <a:r>
              <a:rPr lang="en-US" dirty="0" smtClean="0"/>
              <a:t> (aspirin), and carboxylic acid derivatives (</a:t>
            </a:r>
            <a:r>
              <a:rPr lang="en-US" dirty="0" err="1" smtClean="0"/>
              <a:t>carprofen</a:t>
            </a:r>
            <a:r>
              <a:rPr lang="en-US" dirty="0" smtClean="0"/>
              <a:t>, </a:t>
            </a:r>
            <a:r>
              <a:rPr lang="en-US" dirty="0" err="1" smtClean="0"/>
              <a:t>phenylbutazone</a:t>
            </a:r>
            <a:r>
              <a:rPr lang="en-US" dirty="0" smtClean="0"/>
              <a:t>, </a:t>
            </a:r>
            <a:r>
              <a:rPr lang="en-US" dirty="0" err="1" smtClean="0"/>
              <a:t>meloxicam</a:t>
            </a:r>
            <a:r>
              <a:rPr lang="en-US" dirty="0" smtClean="0"/>
              <a:t>, and </a:t>
            </a:r>
            <a:r>
              <a:rPr lang="en-US" dirty="0" err="1" smtClean="0"/>
              <a:t>coxfibs</a:t>
            </a:r>
            <a:r>
              <a:rPr lang="en-US" dirty="0" smtClean="0"/>
              <a:t>)</a:t>
            </a:r>
          </a:p>
          <a:p>
            <a:r>
              <a:rPr lang="en-US" dirty="0" err="1" smtClean="0"/>
              <a:t>Opioids:result</a:t>
            </a:r>
            <a:r>
              <a:rPr lang="en-US" dirty="0" smtClean="0"/>
              <a:t> by binding of </a:t>
            </a:r>
            <a:r>
              <a:rPr lang="en-US" dirty="0" err="1" smtClean="0"/>
              <a:t>opioid</a:t>
            </a:r>
            <a:r>
              <a:rPr lang="en-US" dirty="0" smtClean="0"/>
              <a:t> receptors in the central and peripheral nervous system and GI tract. They decrease perception of and reaction to pain and are effective analgesics. </a:t>
            </a:r>
            <a:r>
              <a:rPr lang="en-US" dirty="0" err="1" smtClean="0"/>
              <a:t>Opioids</a:t>
            </a:r>
            <a:r>
              <a:rPr lang="en-US" dirty="0" smtClean="0"/>
              <a:t> have a shorter half-life requiring frequent administration. They are divided into 4 </a:t>
            </a:r>
            <a:r>
              <a:rPr lang="en-US" dirty="0" err="1" smtClean="0"/>
              <a:t>groups:full</a:t>
            </a:r>
            <a:r>
              <a:rPr lang="en-US" dirty="0" smtClean="0"/>
              <a:t> agonists (morphine, methadone, </a:t>
            </a:r>
            <a:r>
              <a:rPr lang="en-US" dirty="0" err="1" smtClean="0"/>
              <a:t>fentanyl,meperidine</a:t>
            </a:r>
            <a:r>
              <a:rPr lang="en-US" dirty="0" smtClean="0"/>
              <a:t>), agonist-antagonist (</a:t>
            </a:r>
            <a:r>
              <a:rPr lang="en-US" dirty="0" err="1" smtClean="0"/>
              <a:t>butorphanol</a:t>
            </a:r>
            <a:r>
              <a:rPr lang="en-US" dirty="0" smtClean="0"/>
              <a:t>), partial agonists (</a:t>
            </a:r>
            <a:r>
              <a:rPr lang="en-US" dirty="0" err="1" smtClean="0"/>
              <a:t>buprenorphine</a:t>
            </a:r>
            <a:r>
              <a:rPr lang="en-US" dirty="0" smtClean="0"/>
              <a:t>), and antagonists (</a:t>
            </a:r>
            <a:r>
              <a:rPr lang="en-US" dirty="0" err="1" smtClean="0"/>
              <a:t>naloxone</a:t>
            </a:r>
            <a:r>
              <a:rPr lang="en-US" dirty="0" smtClean="0"/>
              <a:t>). </a:t>
            </a:r>
            <a:r>
              <a:rPr lang="en-US" dirty="0" err="1" smtClean="0"/>
              <a:t>Tramadol</a:t>
            </a:r>
            <a:r>
              <a:rPr lang="en-US" dirty="0" smtClean="0"/>
              <a:t> is an </a:t>
            </a:r>
            <a:r>
              <a:rPr lang="en-US" dirty="0" err="1" smtClean="0"/>
              <a:t>opioid</a:t>
            </a:r>
            <a:r>
              <a:rPr lang="en-US" dirty="0" smtClean="0"/>
              <a:t>. Dogs cannot form appreciable quantities of the active metabolite and potential analgesia may be due to serotonin reuptake inhibition.</a:t>
            </a:r>
          </a:p>
          <a:p>
            <a:r>
              <a:rPr lang="en-US" dirty="0" smtClean="0"/>
              <a:t>Anticonvulsants: </a:t>
            </a:r>
            <a:r>
              <a:rPr lang="en-US" dirty="0" err="1" smtClean="0"/>
              <a:t>Gabapentin</a:t>
            </a:r>
            <a:r>
              <a:rPr lang="en-US" dirty="0" smtClean="0"/>
              <a:t> works by inhibiting calcium flow to halt release of excitatory neurotransmitters, although the mechanism of analgesia is unclear</a:t>
            </a:r>
          </a:p>
          <a:p>
            <a:r>
              <a:rPr lang="en-US" dirty="0" smtClean="0"/>
              <a:t>NMDA receptor antagonists: reduce pain sensation example </a:t>
            </a:r>
            <a:r>
              <a:rPr lang="en-US" dirty="0" err="1" smtClean="0"/>
              <a:t>Amantidine</a:t>
            </a:r>
            <a:endParaRPr lang="en-US" dirty="0" smtClean="0"/>
          </a:p>
          <a:p>
            <a:r>
              <a:rPr lang="en-US" dirty="0" smtClean="0"/>
              <a:t>Anti-depressants: </a:t>
            </a:r>
            <a:r>
              <a:rPr lang="en-US" dirty="0" err="1" smtClean="0"/>
              <a:t>Amitriptyline</a:t>
            </a:r>
            <a:r>
              <a:rPr lang="en-US" dirty="0" smtClean="0"/>
              <a:t> it blocks the NMDA-receptor antagonists, interacts with </a:t>
            </a:r>
            <a:r>
              <a:rPr lang="en-US" dirty="0" err="1" smtClean="0"/>
              <a:t>opioid</a:t>
            </a:r>
            <a:r>
              <a:rPr lang="en-US" dirty="0" smtClean="0"/>
              <a:t> receptors and blocks sodium channels</a:t>
            </a:r>
          </a:p>
          <a:p>
            <a:r>
              <a:rPr lang="en-US" dirty="0" smtClean="0"/>
              <a:t>Alpha 2 </a:t>
            </a:r>
            <a:r>
              <a:rPr lang="en-US" dirty="0" err="1" smtClean="0"/>
              <a:t>adrenoceptor</a:t>
            </a:r>
            <a:r>
              <a:rPr lang="en-US" dirty="0" smtClean="0"/>
              <a:t> </a:t>
            </a:r>
            <a:r>
              <a:rPr lang="en-US" dirty="0" err="1" smtClean="0"/>
              <a:t>aganosts</a:t>
            </a:r>
            <a:r>
              <a:rPr lang="en-US" dirty="0" smtClean="0"/>
              <a:t>: produce sedation and hypnosis, analgesia and muscle relaxation, can be reversed. Example </a:t>
            </a:r>
            <a:r>
              <a:rPr lang="en-US" dirty="0" err="1" smtClean="0"/>
              <a:t>Xylazine,Medetomidine</a:t>
            </a:r>
            <a:r>
              <a:rPr lang="en-US" dirty="0" smtClean="0"/>
              <a:t>)</a:t>
            </a:r>
          </a:p>
        </p:txBody>
      </p:sp>
    </p:spTree>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Pain management continued</a:t>
            </a:r>
            <a:endParaRPr lang="en-US" dirty="0"/>
          </a:p>
        </p:txBody>
      </p:sp>
      <p:sp>
        <p:nvSpPr>
          <p:cNvPr id="3" name="Content Placeholder 2"/>
          <p:cNvSpPr>
            <a:spLocks noGrp="1"/>
          </p:cNvSpPr>
          <p:nvPr>
            <p:ph idx="1"/>
          </p:nvPr>
        </p:nvSpPr>
        <p:spPr/>
        <p:txBody>
          <a:bodyPr>
            <a:normAutofit/>
          </a:bodyPr>
          <a:lstStyle/>
          <a:p>
            <a:r>
              <a:rPr lang="en-US" dirty="0" err="1" smtClean="0"/>
              <a:t>Acepromazine</a:t>
            </a:r>
            <a:r>
              <a:rPr lang="en-US" dirty="0" smtClean="0"/>
              <a:t>: used for tranquilization but has no analgesic properties</a:t>
            </a:r>
          </a:p>
          <a:p>
            <a:r>
              <a:rPr lang="en-US" dirty="0" smtClean="0"/>
              <a:t>Optimal body condition</a:t>
            </a:r>
          </a:p>
          <a:p>
            <a:r>
              <a:rPr lang="en-US" dirty="0" smtClean="0"/>
              <a:t>Optimal Nutrition</a:t>
            </a:r>
          </a:p>
          <a:p>
            <a:r>
              <a:rPr lang="en-US" dirty="0" smtClean="0"/>
              <a:t>Dietary Supplements: Omega-3 fatty acids which include </a:t>
            </a:r>
            <a:r>
              <a:rPr lang="en-US" dirty="0" err="1" smtClean="0"/>
              <a:t>eicosapentaenoic</a:t>
            </a:r>
            <a:r>
              <a:rPr lang="en-US" dirty="0" smtClean="0"/>
              <a:t> acid and </a:t>
            </a:r>
            <a:r>
              <a:rPr lang="en-US" dirty="0" err="1" smtClean="0"/>
              <a:t>docosahexaenoic</a:t>
            </a:r>
            <a:r>
              <a:rPr lang="en-US" dirty="0" smtClean="0"/>
              <a:t> acid, have anti-inflammatory effects which reduce inflammation and pain .Plant-based omega-3 FAA do not have the same effects. 170mg/kg EPA and 140mg/kg DHA have shown effects</a:t>
            </a:r>
          </a:p>
          <a:p>
            <a:endParaRPr lang="en-US" dirty="0" smtClean="0"/>
          </a:p>
        </p:txBody>
      </p:sp>
    </p:spTree>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62500" lnSpcReduction="20000"/>
          </a:bodyPr>
          <a:lstStyle/>
          <a:p>
            <a:r>
              <a:rPr lang="en-US" dirty="0" smtClean="0"/>
              <a:t>Tylenol with Codeine: NEVER used in cats or in dogs with hepatic dysfunction, can be used for break thru pain and in combination with NSAIDS(10-15mg/</a:t>
            </a:r>
            <a:r>
              <a:rPr lang="en-US" dirty="0" err="1" smtClean="0"/>
              <a:t>kgBID</a:t>
            </a:r>
            <a:r>
              <a:rPr lang="en-US" dirty="0" smtClean="0"/>
              <a:t>-TID)</a:t>
            </a:r>
          </a:p>
          <a:p>
            <a:r>
              <a:rPr lang="en-US" dirty="0" smtClean="0"/>
              <a:t>Local anesthetics: </a:t>
            </a:r>
            <a:r>
              <a:rPr lang="en-US" dirty="0" err="1" smtClean="0"/>
              <a:t>Lidocaine</a:t>
            </a:r>
            <a:r>
              <a:rPr lang="en-US" dirty="0" smtClean="0"/>
              <a:t> patches</a:t>
            </a:r>
          </a:p>
          <a:p>
            <a:r>
              <a:rPr lang="en-US" dirty="0" smtClean="0"/>
              <a:t>Slow – Acting  </a:t>
            </a:r>
            <a:r>
              <a:rPr lang="en-US" dirty="0" err="1" smtClean="0"/>
              <a:t>Agents:Glucosamine</a:t>
            </a:r>
            <a:r>
              <a:rPr lang="en-US" dirty="0" smtClean="0"/>
              <a:t> and </a:t>
            </a:r>
            <a:r>
              <a:rPr lang="en-US" dirty="0" err="1" smtClean="0"/>
              <a:t>Chondroitin</a:t>
            </a:r>
            <a:r>
              <a:rPr lang="en-US" dirty="0" smtClean="0"/>
              <a:t>- these may benefit though their anti-inflammatory effects, does not work for pain but results are mixed (naturally occurring </a:t>
            </a:r>
            <a:r>
              <a:rPr lang="en-US" dirty="0" err="1" smtClean="0"/>
              <a:t>aminomonosaccharide</a:t>
            </a:r>
            <a:r>
              <a:rPr lang="en-US" dirty="0" smtClean="0"/>
              <a:t> derived from crustacean shells-glucosamine is the major component of </a:t>
            </a:r>
            <a:r>
              <a:rPr lang="en-US" dirty="0" err="1" smtClean="0"/>
              <a:t>proteoglycans</a:t>
            </a:r>
            <a:r>
              <a:rPr lang="en-US" dirty="0" smtClean="0"/>
              <a:t> and is vital for the synthesis of </a:t>
            </a:r>
            <a:r>
              <a:rPr lang="en-US" dirty="0" err="1" smtClean="0"/>
              <a:t>glucosaminoglycans</a:t>
            </a:r>
            <a:r>
              <a:rPr lang="en-US" dirty="0" smtClean="0"/>
              <a:t>, (GAG), which are the components that hold water in the supporting structure of cartilage and collagen. </a:t>
            </a:r>
            <a:r>
              <a:rPr lang="en-US" dirty="0" err="1" smtClean="0"/>
              <a:t>Chondroitin</a:t>
            </a:r>
            <a:r>
              <a:rPr lang="en-US" dirty="0" smtClean="0"/>
              <a:t> sulfate is found in </a:t>
            </a:r>
            <a:r>
              <a:rPr lang="en-US" dirty="0" err="1" smtClean="0"/>
              <a:t>articular</a:t>
            </a:r>
            <a:r>
              <a:rPr lang="en-US" dirty="0" smtClean="0"/>
              <a:t> cartilage and can act to competitively inhibit degradation enzymes found in the cartilage and </a:t>
            </a:r>
            <a:r>
              <a:rPr lang="en-US" dirty="0" err="1" smtClean="0"/>
              <a:t>synovium</a:t>
            </a:r>
            <a:r>
              <a:rPr lang="en-US" dirty="0" smtClean="0"/>
              <a:t>.</a:t>
            </a:r>
          </a:p>
          <a:p>
            <a:r>
              <a:rPr lang="en-US" dirty="0" smtClean="0"/>
              <a:t>PSGAG (</a:t>
            </a:r>
            <a:r>
              <a:rPr lang="en-US" dirty="0" err="1" smtClean="0"/>
              <a:t>Adequan</a:t>
            </a:r>
            <a:r>
              <a:rPr lang="en-US" dirty="0" smtClean="0"/>
              <a:t>)-</a:t>
            </a:r>
            <a:r>
              <a:rPr lang="en-US" dirty="0" err="1" smtClean="0"/>
              <a:t>Polysulfated</a:t>
            </a:r>
            <a:r>
              <a:rPr lang="en-US" dirty="0" smtClean="0"/>
              <a:t> </a:t>
            </a:r>
            <a:r>
              <a:rPr lang="en-US" dirty="0" err="1" smtClean="0"/>
              <a:t>glycosaminoglycans</a:t>
            </a:r>
            <a:r>
              <a:rPr lang="en-US" dirty="0" smtClean="0"/>
              <a:t> can be given as an injection (IM). This drug can increase production of </a:t>
            </a:r>
            <a:r>
              <a:rPr lang="en-US" dirty="0" err="1" smtClean="0"/>
              <a:t>hyaluronic</a:t>
            </a:r>
            <a:r>
              <a:rPr lang="en-US" dirty="0" smtClean="0"/>
              <a:t> acid and cartilage GAG, and decrease the production of certain joint damaging </a:t>
            </a:r>
            <a:r>
              <a:rPr lang="en-US" dirty="0" err="1" smtClean="0"/>
              <a:t>protenases</a:t>
            </a:r>
            <a:r>
              <a:rPr lang="en-US" dirty="0" smtClean="0"/>
              <a:t>. This has been proven to increase ROM in the stifle, improve use of the limb, and the health of the </a:t>
            </a:r>
            <a:r>
              <a:rPr lang="en-US" dirty="0" err="1" smtClean="0"/>
              <a:t>synovium</a:t>
            </a:r>
            <a:r>
              <a:rPr lang="en-US" dirty="0" smtClean="0"/>
              <a:t> in dogs recovering from CCL repair.</a:t>
            </a:r>
          </a:p>
          <a:p>
            <a:r>
              <a:rPr lang="en-US" dirty="0" err="1" smtClean="0"/>
              <a:t>Hyaluronic</a:t>
            </a:r>
            <a:r>
              <a:rPr lang="en-US" dirty="0" smtClean="0"/>
              <a:t> Acids- is a non-sulfated GAG and a major component of synovial fluid and cartilage. This is available as an </a:t>
            </a:r>
            <a:r>
              <a:rPr lang="en-US" dirty="0" err="1" smtClean="0"/>
              <a:t>intrarticular</a:t>
            </a:r>
            <a:r>
              <a:rPr lang="en-US" dirty="0" smtClean="0"/>
              <a:t> injection and helps increase viscosity of the joint fluid, decrease inflammation and prostaglandin production, and scavenges free radicals.</a:t>
            </a:r>
          </a:p>
          <a:p>
            <a:endParaRPr lang="en-US" dirty="0"/>
          </a:p>
        </p:txBody>
      </p:sp>
      <p:sp>
        <p:nvSpPr>
          <p:cNvPr id="4" name="Title 3"/>
          <p:cNvSpPr>
            <a:spLocks noGrp="1"/>
          </p:cNvSpPr>
          <p:nvPr>
            <p:ph type="title"/>
          </p:nvPr>
        </p:nvSpPr>
        <p:spPr/>
        <p:txBody>
          <a:bodyPr/>
          <a:lstStyle/>
          <a:p>
            <a:r>
              <a:rPr lang="en-US" dirty="0" smtClean="0"/>
              <a:t>Other Modalities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Other modalities</a:t>
            </a:r>
            <a:endParaRPr lang="en-US" dirty="0"/>
          </a:p>
        </p:txBody>
      </p:sp>
      <p:sp>
        <p:nvSpPr>
          <p:cNvPr id="2" name="Content Placeholder 1"/>
          <p:cNvSpPr>
            <a:spLocks noGrp="1"/>
          </p:cNvSpPr>
          <p:nvPr>
            <p:ph idx="1"/>
          </p:nvPr>
        </p:nvSpPr>
        <p:spPr/>
        <p:txBody>
          <a:bodyPr>
            <a:normAutofit fontScale="70000" lnSpcReduction="20000"/>
          </a:bodyPr>
          <a:lstStyle/>
          <a:p>
            <a:pPr>
              <a:buNone/>
            </a:pPr>
            <a:r>
              <a:rPr lang="en-US" dirty="0" smtClean="0"/>
              <a:t>Green-lipped mussels-components include omega-3 fatty acids, </a:t>
            </a:r>
            <a:r>
              <a:rPr lang="en-US" dirty="0" err="1" smtClean="0"/>
              <a:t>chondroitin</a:t>
            </a:r>
            <a:r>
              <a:rPr lang="en-US" dirty="0" smtClean="0"/>
              <a:t>, glutamine, zinc, copper, manganese, Vitamin C and E. Thought to help with inflammation.</a:t>
            </a:r>
          </a:p>
          <a:p>
            <a:r>
              <a:rPr lang="en-US" dirty="0" smtClean="0"/>
              <a:t>Dose 17-75mg/kg/BW per day</a:t>
            </a:r>
          </a:p>
          <a:p>
            <a:r>
              <a:rPr lang="en-US" dirty="0" err="1" smtClean="0"/>
              <a:t>Tumeric</a:t>
            </a:r>
            <a:r>
              <a:rPr lang="en-US" dirty="0" smtClean="0"/>
              <a:t> and </a:t>
            </a:r>
            <a:r>
              <a:rPr lang="en-US" dirty="0" err="1" smtClean="0"/>
              <a:t>Curcumin-Curcumin</a:t>
            </a:r>
            <a:r>
              <a:rPr lang="en-US" dirty="0" smtClean="0"/>
              <a:t> is derived from </a:t>
            </a:r>
            <a:r>
              <a:rPr lang="en-US" dirty="0" err="1" smtClean="0"/>
              <a:t>Tumeric</a:t>
            </a:r>
            <a:r>
              <a:rPr lang="en-US" dirty="0" smtClean="0"/>
              <a:t> in eastern medicine, </a:t>
            </a:r>
            <a:r>
              <a:rPr lang="en-US" dirty="0" err="1" smtClean="0"/>
              <a:t>curcumin</a:t>
            </a:r>
            <a:r>
              <a:rPr lang="en-US" dirty="0" smtClean="0"/>
              <a:t> is used for the treatment of skin disorders, lung, GI, wounds and liver disorders. Most commonly it decreases inflammation, inhibits COX-1 and 2 enzymes and reduce signal transduction pathways involved in inflammatory disease.</a:t>
            </a:r>
          </a:p>
          <a:p>
            <a:r>
              <a:rPr lang="en-US" dirty="0" err="1" smtClean="0"/>
              <a:t>Curcumin</a:t>
            </a:r>
            <a:r>
              <a:rPr lang="en-US" dirty="0" smtClean="0"/>
              <a:t> is poorly dissolved in water, dissolving </a:t>
            </a:r>
            <a:r>
              <a:rPr lang="en-US" dirty="0" err="1" smtClean="0"/>
              <a:t>curcumin</a:t>
            </a:r>
            <a:r>
              <a:rPr lang="en-US" dirty="0" smtClean="0"/>
              <a:t> in oil before ingestion allows it to be absorbed by the lymphatic system. Some people make a paste ( 1/2c organic </a:t>
            </a:r>
            <a:r>
              <a:rPr lang="en-US" dirty="0" err="1" smtClean="0"/>
              <a:t>Tumeric</a:t>
            </a:r>
            <a:r>
              <a:rPr lang="en-US" dirty="0" smtClean="0"/>
              <a:t> powder, 1 cup water, 1/4</a:t>
            </a:r>
            <a:r>
              <a:rPr lang="en-US" baseline="30000" dirty="0" smtClean="0"/>
              <a:t>th</a:t>
            </a:r>
            <a:r>
              <a:rPr lang="en-US" dirty="0" smtClean="0"/>
              <a:t> cup organic coconut oil, cook on heat, once thickened add 1 ½ tsp ground black pepper-</a:t>
            </a:r>
            <a:r>
              <a:rPr lang="en-US" dirty="0" err="1" smtClean="0"/>
              <a:t>Piperine</a:t>
            </a:r>
            <a:r>
              <a:rPr lang="en-US" dirty="0" smtClean="0"/>
              <a:t>, refrigerate, give 1/4</a:t>
            </a:r>
            <a:r>
              <a:rPr lang="en-US" baseline="30000" dirty="0" smtClean="0"/>
              <a:t>th</a:t>
            </a:r>
            <a:r>
              <a:rPr lang="en-US" dirty="0" smtClean="0"/>
              <a:t> tsp/10# daily)</a:t>
            </a:r>
          </a:p>
          <a:p>
            <a:r>
              <a:rPr lang="en-US" dirty="0" smtClean="0"/>
              <a:t>Concerns: May inhibit </a:t>
            </a:r>
            <a:r>
              <a:rPr lang="en-US" dirty="0" err="1" smtClean="0"/>
              <a:t>digoxin,anticoagulants,cyclosporine</a:t>
            </a:r>
            <a:r>
              <a:rPr lang="en-US" dirty="0" smtClean="0"/>
              <a:t> and NSAIDS, can cause hypoglycemia, and cause an increase in oxalate </a:t>
            </a:r>
            <a:r>
              <a:rPr lang="en-US" dirty="0" err="1" smtClean="0"/>
              <a:t>uroliths</a:t>
            </a:r>
            <a:r>
              <a:rPr lang="en-US" dirty="0" smtClean="0"/>
              <a:t>, can cause odor in the urine ( adding cinnamon can help)</a:t>
            </a:r>
          </a:p>
          <a:p>
            <a:endParaRPr lang="en-US" dirty="0" smtClean="0"/>
          </a:p>
        </p:txBody>
      </p:sp>
    </p:spTree>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Marijuanna</a:t>
            </a:r>
            <a:endParaRPr lang="en-US" dirty="0"/>
          </a:p>
        </p:txBody>
      </p:sp>
      <p:pic>
        <p:nvPicPr>
          <p:cNvPr id="4" name="Content Placeholder 3" descr="Cannabis sativa (marijuana plants) (Manhattan, Kansas, USA ..."/>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85257" y="917575"/>
            <a:ext cx="5573485" cy="4800600"/>
          </a:xfrm>
        </p:spPr>
      </p:pic>
    </p:spTree>
    <p:extLst>
      <p:ext uri="{BB962C8B-B14F-4D97-AF65-F5344CB8AC3E}">
        <p14:creationId xmlns:p14="http://schemas.microsoft.com/office/powerpoint/2010/main" val="197087803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Agility</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70671" y="917575"/>
            <a:ext cx="7202658" cy="4800600"/>
          </a:xfrm>
        </p:spPr>
      </p:pic>
    </p:spTree>
    <p:extLst>
      <p:ext uri="{BB962C8B-B14F-4D97-AF65-F5344CB8AC3E}">
        <p14:creationId xmlns:p14="http://schemas.microsoft.com/office/powerpoint/2010/main" val="4159951550"/>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Other Modalities</a:t>
            </a:r>
            <a:endParaRPr lang="en-US" dirty="0"/>
          </a:p>
        </p:txBody>
      </p:sp>
      <p:sp>
        <p:nvSpPr>
          <p:cNvPr id="2" name="Content Placeholder 1"/>
          <p:cNvSpPr>
            <a:spLocks noGrp="1"/>
          </p:cNvSpPr>
          <p:nvPr>
            <p:ph idx="1"/>
          </p:nvPr>
        </p:nvSpPr>
        <p:spPr/>
        <p:txBody>
          <a:bodyPr>
            <a:normAutofit fontScale="70000" lnSpcReduction="20000"/>
          </a:bodyPr>
          <a:lstStyle/>
          <a:p>
            <a:r>
              <a:rPr lang="en-US" dirty="0" smtClean="0"/>
              <a:t>Marijuana and hemp both come from the Cannabis plant. It has over 60 chemicals called </a:t>
            </a:r>
            <a:r>
              <a:rPr lang="en-US" dirty="0" err="1" smtClean="0"/>
              <a:t>cannabinoids</a:t>
            </a:r>
            <a:r>
              <a:rPr lang="en-US" dirty="0" smtClean="0"/>
              <a:t>. The 2 main types are </a:t>
            </a:r>
            <a:r>
              <a:rPr lang="en-US" dirty="0" err="1" smtClean="0"/>
              <a:t>canabidiol</a:t>
            </a:r>
            <a:r>
              <a:rPr lang="en-US" dirty="0" smtClean="0"/>
              <a:t> (CBD) and tetrahydrocannabinol (THC). CBD’s are therapeutic cannabinoids , while THC is the cannabinoid that causes psychotropic effects.</a:t>
            </a:r>
          </a:p>
          <a:p>
            <a:r>
              <a:rPr lang="en-US" dirty="0" smtClean="0"/>
              <a:t>THC stands for </a:t>
            </a:r>
            <a:r>
              <a:rPr lang="en-US" dirty="0" err="1" smtClean="0"/>
              <a:t>tetrahydrocannabinol</a:t>
            </a:r>
            <a:r>
              <a:rPr lang="en-US" dirty="0" smtClean="0"/>
              <a:t> this is the psychotropic part of marijuana, which is non-existent in hemp. Canines and humans have receptors for </a:t>
            </a:r>
            <a:r>
              <a:rPr lang="en-US" dirty="0" err="1" smtClean="0"/>
              <a:t>cannabinoids</a:t>
            </a:r>
            <a:r>
              <a:rPr lang="en-US" dirty="0" smtClean="0"/>
              <a:t>, they are in the brain and central nervous system as well as in the peripheral organs , especially immune cells. They make up the </a:t>
            </a:r>
            <a:r>
              <a:rPr lang="en-US" dirty="0" err="1" smtClean="0"/>
              <a:t>endocannabinoid</a:t>
            </a:r>
            <a:r>
              <a:rPr lang="en-US" dirty="0" smtClean="0"/>
              <a:t> system. Studies have shown that </a:t>
            </a:r>
            <a:r>
              <a:rPr lang="en-US" dirty="0" err="1" smtClean="0"/>
              <a:t>cannabinoids</a:t>
            </a:r>
            <a:r>
              <a:rPr lang="en-US" dirty="0" smtClean="0"/>
              <a:t> have anti-inflammatory effects.</a:t>
            </a:r>
          </a:p>
          <a:p>
            <a:r>
              <a:rPr lang="en-US" dirty="0" smtClean="0"/>
              <a:t>Hemp is higher in CBD. The THC content in marijuana is between 10-15%, hemp has less than .3%.</a:t>
            </a:r>
          </a:p>
          <a:p>
            <a:r>
              <a:rPr lang="en-US" dirty="0" smtClean="0"/>
              <a:t>Many brands on the market; need to get one formulated for canines not humans. Some reputable suppliers: Source, </a:t>
            </a:r>
            <a:r>
              <a:rPr lang="en-US" dirty="0" err="1" smtClean="0"/>
              <a:t>Canna</a:t>
            </a:r>
            <a:r>
              <a:rPr lang="en-US" dirty="0" smtClean="0"/>
              <a:t>-Pet, Cann4Pets, Treat Well, </a:t>
            </a:r>
            <a:r>
              <a:rPr lang="en-US" dirty="0" err="1" smtClean="0"/>
              <a:t>Cannacompanion</a:t>
            </a:r>
            <a:r>
              <a:rPr lang="en-US" dirty="0" smtClean="0"/>
              <a:t>, Auntie </a:t>
            </a:r>
            <a:r>
              <a:rPr lang="en-US" dirty="0" err="1" smtClean="0"/>
              <a:t>Dolored</a:t>
            </a:r>
            <a:r>
              <a:rPr lang="en-US" dirty="0" smtClean="0"/>
              <a:t> </a:t>
            </a:r>
            <a:r>
              <a:rPr lang="en-US" dirty="0" err="1" smtClean="0"/>
              <a:t>Treatibles</a:t>
            </a:r>
            <a:endParaRPr lang="en-US" dirty="0" smtClean="0"/>
          </a:p>
          <a:p>
            <a:r>
              <a:rPr lang="en-US" dirty="0" smtClean="0"/>
              <a:t>1 drop per 10# BW daily for 1 week then move up t o twice daily. If capsules give 1/4</a:t>
            </a:r>
            <a:r>
              <a:rPr lang="en-US" baseline="30000" dirty="0" smtClean="0"/>
              <a:t>th</a:t>
            </a:r>
            <a:r>
              <a:rPr lang="en-US" dirty="0" smtClean="0"/>
              <a:t> of the recommended dose for 1 week then move up</a:t>
            </a:r>
          </a:p>
          <a:p>
            <a:r>
              <a:rPr lang="en-US" dirty="0" smtClean="0"/>
              <a:t>Side effects: disorientation, hyperactivity, vomiting or excessive salivation</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Performance Injuries</a:t>
            </a:r>
            <a:endParaRPr lang="en-US" dirty="0"/>
          </a:p>
        </p:txBody>
      </p:sp>
      <p:sp>
        <p:nvSpPr>
          <p:cNvPr id="2" name="Content Placeholder 1"/>
          <p:cNvSpPr>
            <a:spLocks noGrp="1"/>
          </p:cNvSpPr>
          <p:nvPr>
            <p:ph idx="1"/>
          </p:nvPr>
        </p:nvSpPr>
        <p:spPr/>
        <p:txBody>
          <a:bodyPr/>
          <a:lstStyle/>
          <a:p>
            <a:r>
              <a:rPr lang="en-US" dirty="0" smtClean="0"/>
              <a:t>Shoulder: Supraspinatus tendinopathy, Biceps tendinopathy, Medial shoulder syndrome</a:t>
            </a:r>
          </a:p>
          <a:p>
            <a:r>
              <a:rPr lang="en-US" dirty="0" smtClean="0"/>
              <a:t>Elbow: Coronoid disease</a:t>
            </a:r>
          </a:p>
          <a:p>
            <a:r>
              <a:rPr lang="en-US" dirty="0" smtClean="0"/>
              <a:t>Carpus, Foot: Carpal hyperextension, arthritis, Sesamoiditis, Arthritis</a:t>
            </a:r>
          </a:p>
          <a:p>
            <a:r>
              <a:rPr lang="en-US" dirty="0" smtClean="0"/>
              <a:t>Spine: Lumbosacral disease</a:t>
            </a:r>
          </a:p>
          <a:p>
            <a:r>
              <a:rPr lang="en-US" dirty="0" smtClean="0"/>
              <a:t>Pelvis/Hip: Iliopsoas strain, CHD</a:t>
            </a:r>
          </a:p>
          <a:p>
            <a:r>
              <a:rPr lang="en-US" dirty="0" smtClean="0"/>
              <a:t>Muscle: Fibrotic myopathy</a:t>
            </a:r>
          </a:p>
          <a:p>
            <a:r>
              <a:rPr lang="en-US" dirty="0" smtClean="0"/>
              <a:t>Stifle: CCL insufficiency</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Shoulder Joint</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50610" y="917575"/>
            <a:ext cx="3642779" cy="4800600"/>
          </a:xfrm>
        </p:spPr>
      </p:pic>
    </p:spTree>
    <p:extLst>
      <p:ext uri="{BB962C8B-B14F-4D97-AF65-F5344CB8AC3E}">
        <p14:creationId xmlns:p14="http://schemas.microsoft.com/office/powerpoint/2010/main" val="331471211"/>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Supraspinatus Tendinopathy</a:t>
            </a:r>
            <a:endParaRPr lang="en-US" dirty="0"/>
          </a:p>
        </p:txBody>
      </p:sp>
      <p:sp>
        <p:nvSpPr>
          <p:cNvPr id="2" name="Content Placeholder 1"/>
          <p:cNvSpPr>
            <a:spLocks noGrp="1"/>
          </p:cNvSpPr>
          <p:nvPr>
            <p:ph idx="1"/>
          </p:nvPr>
        </p:nvSpPr>
        <p:spPr/>
        <p:txBody>
          <a:bodyPr>
            <a:normAutofit lnSpcReduction="10000"/>
          </a:bodyPr>
          <a:lstStyle/>
          <a:p>
            <a:r>
              <a:rPr lang="en-US" dirty="0" smtClean="0"/>
              <a:t>Average age: 6 years (range: 8 months-14yrs)</a:t>
            </a:r>
          </a:p>
          <a:p>
            <a:r>
              <a:rPr lang="en-US" dirty="0" smtClean="0"/>
              <a:t>Agility, obedience, rally, field, herding dogs</a:t>
            </a:r>
          </a:p>
          <a:p>
            <a:r>
              <a:rPr lang="en-US" dirty="0" smtClean="0"/>
              <a:t>Repetitive concussion with extension of forelimb</a:t>
            </a:r>
          </a:p>
          <a:p>
            <a:r>
              <a:rPr lang="en-US" dirty="0" smtClean="0"/>
              <a:t>Muscle atrophy</a:t>
            </a:r>
          </a:p>
          <a:p>
            <a:r>
              <a:rPr lang="en-US" dirty="0" smtClean="0"/>
              <a:t>Decreased shoulder extension</a:t>
            </a:r>
          </a:p>
          <a:p>
            <a:r>
              <a:rPr lang="en-US" dirty="0" smtClean="0"/>
              <a:t>Pain with extension</a:t>
            </a:r>
          </a:p>
          <a:p>
            <a:r>
              <a:rPr lang="en-US" dirty="0" smtClean="0"/>
              <a:t>Pain with palpation of tendinous insertion</a:t>
            </a:r>
          </a:p>
          <a:p>
            <a:r>
              <a:rPr lang="en-US" dirty="0" smtClean="0"/>
              <a:t>Function: extension of the shoulder and advancement of the limb</a:t>
            </a:r>
          </a:p>
          <a:p>
            <a:pPr>
              <a:buNone/>
            </a:pPr>
            <a:r>
              <a:rPr lang="en-US" dirty="0" smtClean="0"/>
              <a:t>  </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Supraspinatus Tendinopathy</a:t>
            </a:r>
            <a:endParaRPr lang="en-US" dirty="0"/>
          </a:p>
        </p:txBody>
      </p:sp>
      <p:sp>
        <p:nvSpPr>
          <p:cNvPr id="2" name="Content Placeholder 1"/>
          <p:cNvSpPr>
            <a:spLocks noGrp="1"/>
          </p:cNvSpPr>
          <p:nvPr>
            <p:ph idx="1"/>
          </p:nvPr>
        </p:nvSpPr>
        <p:spPr/>
        <p:txBody>
          <a:bodyPr>
            <a:normAutofit/>
          </a:bodyPr>
          <a:lstStyle/>
          <a:p>
            <a:r>
              <a:rPr lang="en-US" dirty="0" smtClean="0"/>
              <a:t>Radiographs-usually negative, may be mineralized of tendon</a:t>
            </a:r>
          </a:p>
          <a:p>
            <a:r>
              <a:rPr lang="en-US" dirty="0" smtClean="0"/>
              <a:t>Ultrasound-hyperechoic area of tendon</a:t>
            </a:r>
          </a:p>
          <a:p>
            <a:r>
              <a:rPr lang="en-US" dirty="0" smtClean="0"/>
              <a:t>MRI</a:t>
            </a:r>
          </a:p>
          <a:p>
            <a:r>
              <a:rPr lang="en-US" dirty="0" smtClean="0"/>
              <a:t>Arthroscopy-reddening, fragmentation of supraspinatus tendon, pressure on biceps tendon</a:t>
            </a:r>
          </a:p>
          <a:p>
            <a:r>
              <a:rPr lang="en-US" dirty="0" smtClean="0"/>
              <a:t>Treatment-manual therapy, laser, gradually  increasing stretching exercises, hydrotherapy, strengthening exercises</a:t>
            </a:r>
          </a:p>
          <a:p>
            <a:r>
              <a:rPr lang="en-US" dirty="0" smtClean="0"/>
              <a:t>Regenerative medicine</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Infraspinatus Myopathy</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Contracture of the infraspinatus is uncommon but unilateral contraction is more likely than bilateral</a:t>
            </a:r>
          </a:p>
          <a:p>
            <a:r>
              <a:rPr lang="en-US" dirty="0" smtClean="0"/>
              <a:t>Seen in large working dogs, acute onset of shoulder lameness with exercise or work</a:t>
            </a:r>
          </a:p>
          <a:p>
            <a:r>
              <a:rPr lang="en-US" dirty="0" smtClean="0"/>
              <a:t>Caused by repetitive trauma or blunt trauma. Most likely incomplete rupture of the muscle results in fibrosis and contracture with muscle degeneration and fibrous tissue replacement</a:t>
            </a:r>
          </a:p>
          <a:p>
            <a:r>
              <a:rPr lang="en-US" dirty="0" smtClean="0"/>
              <a:t>Presents with swollen, not weight bearing shoulder may improve initially with rest over 1-4 weeks, contracture can appear weeks to days after injury</a:t>
            </a:r>
          </a:p>
          <a:p>
            <a:r>
              <a:rPr lang="en-US" dirty="0" smtClean="0"/>
              <a:t>With contracture, adhesion of the tendon of insertion of the infraspinatus muscle to the joint capsule occurs</a:t>
            </a:r>
          </a:p>
          <a:p>
            <a:r>
              <a:rPr lang="en-US" dirty="0" smtClean="0"/>
              <a:t>There is a weight bearing lameness with circumduction of the limb and a flip-like action of the paw with placement of the foot</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Infraspinatus Myopathy</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There is a decrease in the shoulder ROM</a:t>
            </a:r>
          </a:p>
          <a:p>
            <a:r>
              <a:rPr lang="en-US" dirty="0" smtClean="0"/>
              <a:t>When the dog is laterally recumbent a contracture  will cause the distal forelimb to remain in abduction and external rotated position</a:t>
            </a:r>
          </a:p>
          <a:p>
            <a:r>
              <a:rPr lang="en-US" dirty="0" smtClean="0"/>
              <a:t>With mature contraction there typically is not pain noted with palpation</a:t>
            </a:r>
          </a:p>
          <a:p>
            <a:r>
              <a:rPr lang="en-US" dirty="0" smtClean="0"/>
              <a:t>Treatment includes ultrasound, laser and stretching to hopefully prevent contracture by maintaining length and flexibility</a:t>
            </a:r>
          </a:p>
          <a:p>
            <a:r>
              <a:rPr lang="en-US" dirty="0" smtClean="0"/>
              <a:t>Surgical release is done with mature contractions. Tenotomy of the tendon of insertion with capsular release of the adhesions can be done.</a:t>
            </a:r>
          </a:p>
          <a:p>
            <a:r>
              <a:rPr lang="en-US" dirty="0" smtClean="0"/>
              <a:t>Complete transection of the infraspinatus tendon with partial tenectomy can restore motion and can be curative with the immediate release of contracture and return of function to the shoulder joint</a:t>
            </a:r>
          </a:p>
          <a:p>
            <a:r>
              <a:rPr lang="en-US" dirty="0" smtClean="0"/>
              <a:t>Rehab is started prior to suture removal to prevent further adhesions</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Biceps Tendinopathy</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This used to be thought of as the most common shoulder condition seen in performance dogs but it is usually a secondary finding. It can cause impingement and compression from a supraspinatus tendon nodule or referred elbow pain</a:t>
            </a:r>
          </a:p>
          <a:p>
            <a:r>
              <a:rPr lang="en-US" dirty="0" smtClean="0"/>
              <a:t>It most often involves the biceps brachii muscle and its tendon and where it crosses the shoulder joint. This muscle flexes the elbow, extends the shoulder and stabilizes the shoulder during standing and the weight-bearing phase of locomotion</a:t>
            </a:r>
          </a:p>
          <a:p>
            <a:r>
              <a:rPr lang="en-US" dirty="0" smtClean="0"/>
              <a:t>The cause of injury is due to repetitive strain, such as landing vertically on the forelimbs following a misjudged jump, over stretching the muscle, quick turns, and repetitive contractions of the muscle with the shoulder flexed and/or elbow extension</a:t>
            </a:r>
          </a:p>
          <a:p>
            <a:r>
              <a:rPr lang="en-US" dirty="0" smtClean="0"/>
              <a:t>Degeneration of the tendon may be by repetitive strain which can weaken the surrounding tendons, develop micro tears, leading to joint instability</a:t>
            </a:r>
          </a:p>
          <a:p>
            <a:endParaRPr lang="en-US" dirty="0" smtClean="0"/>
          </a:p>
          <a:p>
            <a:endParaRPr lang="en-US" dirty="0" smtClean="0"/>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Biceps Tendinopathy</a:t>
            </a:r>
            <a:endParaRPr lang="en-US" dirty="0"/>
          </a:p>
        </p:txBody>
      </p:sp>
      <p:sp>
        <p:nvSpPr>
          <p:cNvPr id="3" name="Content Placeholder 2"/>
          <p:cNvSpPr>
            <a:spLocks noGrp="1"/>
          </p:cNvSpPr>
          <p:nvPr>
            <p:ph idx="1"/>
          </p:nvPr>
        </p:nvSpPr>
        <p:spPr/>
        <p:txBody>
          <a:bodyPr/>
          <a:lstStyle/>
          <a:p>
            <a:r>
              <a:rPr lang="en-US" dirty="0" smtClean="0"/>
              <a:t>Lameness worsens with activity</a:t>
            </a:r>
          </a:p>
          <a:p>
            <a:r>
              <a:rPr lang="en-US" dirty="0" smtClean="0"/>
              <a:t>Direct palpation over the biceps tendon may elicit a pain response</a:t>
            </a:r>
          </a:p>
          <a:p>
            <a:r>
              <a:rPr lang="en-US" dirty="0" smtClean="0"/>
              <a:t>Pain and spasm may be noted with the biceps stretch (flexing the shoulder with the elbow in extension)</a:t>
            </a:r>
          </a:p>
          <a:p>
            <a:r>
              <a:rPr lang="en-US" dirty="0" smtClean="0"/>
              <a:t>Chronic cases can show mineralization of the tendon or sclerosis within the bicipital groove</a:t>
            </a:r>
          </a:p>
          <a:p>
            <a:r>
              <a:rPr lang="en-US" dirty="0" smtClean="0"/>
              <a:t>MRI and ultrasound can be used to identify cases as well as arthroscopy</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Biceps Tendinopathy</a:t>
            </a:r>
            <a:endParaRPr lang="en-US" dirty="0"/>
          </a:p>
        </p:txBody>
      </p:sp>
      <p:sp>
        <p:nvSpPr>
          <p:cNvPr id="3" name="Content Placeholder 2"/>
          <p:cNvSpPr>
            <a:spLocks noGrp="1"/>
          </p:cNvSpPr>
          <p:nvPr>
            <p:ph idx="1"/>
          </p:nvPr>
        </p:nvSpPr>
        <p:spPr/>
        <p:txBody>
          <a:bodyPr>
            <a:normAutofit lnSpcReduction="10000"/>
          </a:bodyPr>
          <a:lstStyle/>
          <a:p>
            <a:r>
              <a:rPr lang="en-US" dirty="0" smtClean="0"/>
              <a:t>Treatment is conservative for acute cases. This should include controlled activity, NSAID, and cryotherapy, Intra-articular injections including hyluronic acid, PRP, or SCT</a:t>
            </a:r>
          </a:p>
          <a:p>
            <a:r>
              <a:rPr lang="en-US" dirty="0" smtClean="0"/>
              <a:t>Surgical treatment is recommended for avulsions/tears and cases that are non responsive to medical management. Surgical treatment includes arthroscopic reattachment for bony avulsions or an arthroscopic release for severe tears</a:t>
            </a:r>
          </a:p>
          <a:p>
            <a:r>
              <a:rPr lang="en-US" dirty="0" smtClean="0"/>
              <a:t>Rehabilitation includes laser , ultrasound, stretching, slow return to activity</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Agility</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65915" y="917575"/>
            <a:ext cx="7212169" cy="4800600"/>
          </a:xfrm>
        </p:spPr>
      </p:pic>
    </p:spTree>
    <p:extLst>
      <p:ext uri="{BB962C8B-B14F-4D97-AF65-F5344CB8AC3E}">
        <p14:creationId xmlns:p14="http://schemas.microsoft.com/office/powerpoint/2010/main" val="2646841316"/>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Biceps Tendinopathy</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Most common causes of forelimb gait related issues and lameness</a:t>
            </a:r>
          </a:p>
          <a:p>
            <a:r>
              <a:rPr lang="en-US" dirty="0" smtClean="0"/>
              <a:t>Similar to rotator cuff injuries</a:t>
            </a:r>
          </a:p>
          <a:p>
            <a:r>
              <a:rPr lang="en-US" dirty="0" smtClean="0"/>
              <a:t>Involves multiple components of the shoulder joint</a:t>
            </a:r>
          </a:p>
          <a:p>
            <a:r>
              <a:rPr lang="en-US" dirty="0" smtClean="0"/>
              <a:t>Important to identify this early to obtain best long term results</a:t>
            </a:r>
          </a:p>
          <a:p>
            <a:r>
              <a:rPr lang="en-US" dirty="0" smtClean="0"/>
              <a:t>Agility sports such as jump-turn combinations and weave poles  place the shoulder near its end range of abduction and stress the soft tissues of the medial shoulder. Slipping on wet surfaces can also cause injury</a:t>
            </a:r>
          </a:p>
          <a:p>
            <a:r>
              <a:rPr lang="en-US" dirty="0" smtClean="0"/>
              <a:t>Overuse of the shoulder can lead to degeneration, decreased tensile strength, fraying, disruption and complete breakdown</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Medial Shoulder Syndrome</a:t>
            </a:r>
            <a:endParaRPr lang="en-US" dirty="0"/>
          </a:p>
        </p:txBody>
      </p:sp>
      <p:sp>
        <p:nvSpPr>
          <p:cNvPr id="2" name="Content Placeholder 1"/>
          <p:cNvSpPr>
            <a:spLocks noGrp="1"/>
          </p:cNvSpPr>
          <p:nvPr>
            <p:ph idx="1"/>
          </p:nvPr>
        </p:nvSpPr>
        <p:spPr/>
        <p:txBody>
          <a:bodyPr>
            <a:normAutofit fontScale="77500" lnSpcReduction="20000"/>
          </a:bodyPr>
          <a:lstStyle/>
          <a:p>
            <a:r>
              <a:rPr lang="en-US" dirty="0" smtClean="0"/>
              <a:t>When instability, subluxation or luxation occurs, medial shoulder instability is diagnosed</a:t>
            </a:r>
          </a:p>
          <a:p>
            <a:r>
              <a:rPr lang="en-US" dirty="0" smtClean="0"/>
              <a:t>Mildly shortened stride to complete none weight-bearing lameness, decreased shoulder extension, can be mild, moderate  or severe</a:t>
            </a:r>
          </a:p>
          <a:p>
            <a:r>
              <a:rPr lang="en-US" dirty="0" smtClean="0"/>
              <a:t>Severe MSS is often  associated with trauma, shoulder abduction angles greater than 65 degrees</a:t>
            </a:r>
          </a:p>
          <a:p>
            <a:r>
              <a:rPr lang="en-US" dirty="0" smtClean="0"/>
              <a:t>Lameness after working, not responsive to rest and NSAIDS</a:t>
            </a:r>
          </a:p>
          <a:p>
            <a:r>
              <a:rPr lang="en-US" dirty="0" smtClean="0"/>
              <a:t>Discomfort and spasm on shoulder abduction</a:t>
            </a:r>
          </a:p>
          <a:p>
            <a:r>
              <a:rPr lang="en-US" dirty="0" smtClean="0"/>
              <a:t>Increased abduction angle</a:t>
            </a:r>
          </a:p>
          <a:p>
            <a:r>
              <a:rPr lang="en-US" dirty="0" smtClean="0"/>
              <a:t>Radiographs and MRI often negative</a:t>
            </a:r>
          </a:p>
          <a:p>
            <a:r>
              <a:rPr lang="en-US" dirty="0" smtClean="0"/>
              <a:t>Arthroscopy-Gold standard</a:t>
            </a:r>
          </a:p>
          <a:p>
            <a:r>
              <a:rPr lang="en-US" dirty="0" smtClean="0"/>
              <a:t>Severe-reconstructive surgery with Spica splint for  2 weeks followed by supportive brace for 2 months Moderate-radiofrequency therapy, Mild-hobbles, rehab</a:t>
            </a:r>
          </a:p>
          <a:p>
            <a:endParaRPr lang="en-US" dirty="0" smtClean="0"/>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Elbow Joint</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75348" y="917575"/>
            <a:ext cx="5193303" cy="4800600"/>
          </a:xfrm>
        </p:spPr>
      </p:pic>
    </p:spTree>
    <p:extLst>
      <p:ext uri="{BB962C8B-B14F-4D97-AF65-F5344CB8AC3E}">
        <p14:creationId xmlns:p14="http://schemas.microsoft.com/office/powerpoint/2010/main" val="3718761179"/>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Medial Coronoid Disease</a:t>
            </a:r>
            <a:endParaRPr lang="en-US" dirty="0"/>
          </a:p>
        </p:txBody>
      </p:sp>
      <p:sp>
        <p:nvSpPr>
          <p:cNvPr id="2" name="Content Placeholder 1"/>
          <p:cNvSpPr>
            <a:spLocks noGrp="1"/>
          </p:cNvSpPr>
          <p:nvPr>
            <p:ph idx="1"/>
          </p:nvPr>
        </p:nvSpPr>
        <p:spPr/>
        <p:txBody>
          <a:bodyPr>
            <a:normAutofit fontScale="77500" lnSpcReduction="20000"/>
          </a:bodyPr>
          <a:lstStyle/>
          <a:p>
            <a:r>
              <a:rPr lang="en-US" dirty="0" smtClean="0"/>
              <a:t>Repetitive concussion on contacts, flyball, landing from jumps Also called Jump down syndrome</a:t>
            </a:r>
          </a:p>
          <a:p>
            <a:r>
              <a:rPr lang="en-US" dirty="0" smtClean="0"/>
              <a:t>May be due to repetitive load from the force generated by contraction of the biceps/brachialis muscle complex which rotates the medial coronoid into the radius causing microcracks and fatigue fractures of the bone</a:t>
            </a:r>
          </a:p>
          <a:p>
            <a:r>
              <a:rPr lang="en-US" dirty="0" smtClean="0"/>
              <a:t>May be genetic, subchondral microfractures, ultimately results in fragmentation</a:t>
            </a:r>
          </a:p>
          <a:p>
            <a:r>
              <a:rPr lang="en-US" dirty="0" smtClean="0"/>
              <a:t>May be seen in dogs who are predisposed due to underlying elbow dysplasia</a:t>
            </a:r>
          </a:p>
          <a:p>
            <a:r>
              <a:rPr lang="en-US" dirty="0" smtClean="0"/>
              <a:t>Usually unilateral, intermittent lameness to significant lameness</a:t>
            </a:r>
          </a:p>
          <a:p>
            <a:r>
              <a:rPr lang="en-US" dirty="0" smtClean="0"/>
              <a:t>Discomfort elicited on direct palpation of the medial component of the elbow, specifically the medial coronoid process</a:t>
            </a:r>
          </a:p>
          <a:p>
            <a:r>
              <a:rPr lang="en-US" dirty="0" smtClean="0"/>
              <a:t>Reluctant to allow to allow full elbow flexion and discomfort noted on hyper flexion. Full flexion not permitted in chronic cases</a:t>
            </a:r>
          </a:p>
          <a:p>
            <a:pPr>
              <a:buNone/>
            </a:pPr>
            <a:endParaRPr lang="en-US" dirty="0" smtClean="0"/>
          </a:p>
        </p:txBody>
      </p:sp>
    </p:spTree>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Medial Coronoid Disease</a:t>
            </a:r>
            <a:endParaRPr lang="en-US" dirty="0"/>
          </a:p>
        </p:txBody>
      </p:sp>
      <p:sp>
        <p:nvSpPr>
          <p:cNvPr id="3" name="Content Placeholder 2"/>
          <p:cNvSpPr>
            <a:spLocks noGrp="1"/>
          </p:cNvSpPr>
          <p:nvPr>
            <p:ph idx="1"/>
          </p:nvPr>
        </p:nvSpPr>
        <p:spPr/>
        <p:txBody>
          <a:bodyPr>
            <a:normAutofit lnSpcReduction="10000"/>
          </a:bodyPr>
          <a:lstStyle/>
          <a:p>
            <a:r>
              <a:rPr lang="en-US" dirty="0" smtClean="0"/>
              <a:t>Carpal flexion with external rotation while extending the elbow causes pain</a:t>
            </a:r>
          </a:p>
          <a:p>
            <a:r>
              <a:rPr lang="en-US" dirty="0" smtClean="0"/>
              <a:t>Joint effusion distal to the lateral or medial epicondyle of the humerus may be detected</a:t>
            </a:r>
          </a:p>
          <a:p>
            <a:r>
              <a:rPr lang="en-US" dirty="0" smtClean="0"/>
              <a:t>Radiographs are unrewarding</a:t>
            </a:r>
          </a:p>
          <a:p>
            <a:r>
              <a:rPr lang="en-US" dirty="0" smtClean="0"/>
              <a:t>Advanced diagnostics MRI or arthroscopy </a:t>
            </a:r>
          </a:p>
          <a:p>
            <a:r>
              <a:rPr lang="en-US" dirty="0" smtClean="0"/>
              <a:t>Arthroscopic treatment, NSAIDS post op, Adequan twice weekly for 4 weeks, oral joint protectants for life</a:t>
            </a:r>
          </a:p>
          <a:p>
            <a:r>
              <a:rPr lang="en-US" dirty="0" smtClean="0"/>
              <a:t>Laser , hydrotherapy weekly to biweekly, 6-8 weeks may return to function</a:t>
            </a:r>
            <a:endParaRPr lang="en-US" dirty="0"/>
          </a:p>
        </p:txBody>
      </p:sp>
    </p:spTree>
    <p:extLst>
      <p:ext uri="{BB962C8B-B14F-4D97-AF65-F5344CB8AC3E}">
        <p14:creationId xmlns:p14="http://schemas.microsoft.com/office/powerpoint/2010/main" val="861181143"/>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Front foot</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35623" y="925549"/>
            <a:ext cx="3872753" cy="4784651"/>
          </a:xfrm>
        </p:spPr>
      </p:pic>
    </p:spTree>
    <p:extLst>
      <p:ext uri="{BB962C8B-B14F-4D97-AF65-F5344CB8AC3E}">
        <p14:creationId xmlns:p14="http://schemas.microsoft.com/office/powerpoint/2010/main" val="599759709"/>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Flat Feet/Injured Toes/Sesmoid disease</a:t>
            </a:r>
            <a:endParaRPr lang="en-US" dirty="0"/>
          </a:p>
        </p:txBody>
      </p:sp>
      <p:sp>
        <p:nvSpPr>
          <p:cNvPr id="2" name="Content Placeholder 1"/>
          <p:cNvSpPr>
            <a:spLocks noGrp="1"/>
          </p:cNvSpPr>
          <p:nvPr>
            <p:ph idx="1"/>
          </p:nvPr>
        </p:nvSpPr>
        <p:spPr/>
        <p:txBody>
          <a:bodyPr/>
          <a:lstStyle/>
          <a:p>
            <a:r>
              <a:rPr lang="en-US" dirty="0" smtClean="0"/>
              <a:t>Common finding in older performance dogs</a:t>
            </a:r>
          </a:p>
          <a:p>
            <a:r>
              <a:rPr lang="en-US" dirty="0" smtClean="0"/>
              <a:t>Almost always front feet</a:t>
            </a:r>
          </a:p>
          <a:p>
            <a:r>
              <a:rPr lang="en-US" dirty="0" smtClean="0"/>
              <a:t>Chronic injury to superficial digital flexor tendons (insert on P2), later involves the deep digital flexor tendon</a:t>
            </a:r>
          </a:p>
          <a:p>
            <a:r>
              <a:rPr lang="en-US" dirty="0" smtClean="0"/>
              <a:t>May see elevated toe</a:t>
            </a:r>
          </a:p>
          <a:p>
            <a:r>
              <a:rPr lang="en-US" dirty="0" smtClean="0"/>
              <a:t>Declaws prevent torque on the leg</a:t>
            </a:r>
          </a:p>
          <a:p>
            <a:r>
              <a:rPr lang="en-US" dirty="0" smtClean="0"/>
              <a:t>Dogs without dewclaws flip their feet</a:t>
            </a:r>
          </a:p>
          <a:p>
            <a:r>
              <a:rPr lang="en-US" dirty="0" smtClean="0"/>
              <a:t>Hyperextension of the carpus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Hyperextension of the carpus</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71550" y="917575"/>
            <a:ext cx="7200900" cy="4800600"/>
          </a:xfrm>
        </p:spPr>
      </p:pic>
    </p:spTree>
    <p:extLst>
      <p:ext uri="{BB962C8B-B14F-4D97-AF65-F5344CB8AC3E}">
        <p14:creationId xmlns:p14="http://schemas.microsoft.com/office/powerpoint/2010/main" val="2849376712"/>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Most Common Rear Limb Injuries</a:t>
            </a:r>
            <a:endParaRPr lang="en-US" dirty="0"/>
          </a:p>
        </p:txBody>
      </p:sp>
      <p:sp>
        <p:nvSpPr>
          <p:cNvPr id="2" name="Content Placeholder 1"/>
          <p:cNvSpPr>
            <a:spLocks noGrp="1"/>
          </p:cNvSpPr>
          <p:nvPr>
            <p:ph idx="1"/>
          </p:nvPr>
        </p:nvSpPr>
        <p:spPr/>
        <p:txBody>
          <a:bodyPr/>
          <a:lstStyle/>
          <a:p>
            <a:r>
              <a:rPr lang="en-US" dirty="0" smtClean="0"/>
              <a:t>Spine: Lumbosacral disease</a:t>
            </a:r>
          </a:p>
          <a:p>
            <a:r>
              <a:rPr lang="en-US" dirty="0" smtClean="0"/>
              <a:t>Pelvis/Hip: Iliopsoas strain/Chronic Hip Dysplasia</a:t>
            </a:r>
          </a:p>
          <a:p>
            <a:r>
              <a:rPr lang="en-US" dirty="0" smtClean="0"/>
              <a:t>Muscle: Fibrotic myopathy</a:t>
            </a:r>
          </a:p>
          <a:p>
            <a:r>
              <a:rPr lang="en-US" dirty="0" smtClean="0"/>
              <a:t>Stifle: CCL insufficiency</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Special Tests</a:t>
            </a:r>
            <a:endParaRPr lang="en-US" dirty="0"/>
          </a:p>
        </p:txBody>
      </p:sp>
      <p:sp>
        <p:nvSpPr>
          <p:cNvPr id="2" name="Content Placeholder 1"/>
          <p:cNvSpPr>
            <a:spLocks noGrp="1"/>
          </p:cNvSpPr>
          <p:nvPr>
            <p:ph idx="1"/>
          </p:nvPr>
        </p:nvSpPr>
        <p:spPr/>
        <p:txBody>
          <a:bodyPr>
            <a:normAutofit fontScale="85000" lnSpcReduction="10000"/>
          </a:bodyPr>
          <a:lstStyle/>
          <a:p>
            <a:r>
              <a:rPr lang="en-US" dirty="0" smtClean="0"/>
              <a:t>Iliopsoas tests- Stretch the iliopsoas muscle by extending the rear limb 140 degrees and internal rotation of the stifle. Palpate the insertion of the muscle by following the medial femur proximally then pressing in at the site of the lesser trochanter. Palpate the psoas muscles by placing fingers under the transverse processes of the lumbar vertebrae and lifting. This will cause pain</a:t>
            </a:r>
          </a:p>
          <a:p>
            <a:r>
              <a:rPr lang="en-US" dirty="0" smtClean="0"/>
              <a:t>Coxofemoral integrity-Ortolani sign is useful in young dogs only. Rotate the femoral head in the acetabulum,checking for restriction or abnormal sensations</a:t>
            </a:r>
          </a:p>
          <a:p>
            <a:r>
              <a:rPr lang="en-US" dirty="0" smtClean="0"/>
              <a:t>CCL integrity-Tibial thrust, drawer sign</a:t>
            </a:r>
          </a:p>
          <a:p>
            <a:r>
              <a:rPr lang="en-US" dirty="0" smtClean="0"/>
              <a:t>Tarsus and Achilles integrity-Palpate the site of insertions of the calcaneal tendon, compare the two sites at their insertion</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Agility</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71550" y="917575"/>
            <a:ext cx="7200900" cy="4800600"/>
          </a:xfrm>
        </p:spPr>
      </p:pic>
    </p:spTree>
    <p:extLst>
      <p:ext uri="{BB962C8B-B14F-4D97-AF65-F5344CB8AC3E}">
        <p14:creationId xmlns:p14="http://schemas.microsoft.com/office/powerpoint/2010/main" val="2322738183"/>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Iliopsoas</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54636" y="917574"/>
            <a:ext cx="5389164" cy="5351123"/>
          </a:xfrm>
        </p:spPr>
      </p:pic>
    </p:spTree>
    <p:extLst>
      <p:ext uri="{BB962C8B-B14F-4D97-AF65-F5344CB8AC3E}">
        <p14:creationId xmlns:p14="http://schemas.microsoft.com/office/powerpoint/2010/main" val="102693126"/>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Iliopsoas Strain</a:t>
            </a:r>
            <a:endParaRPr lang="en-US" dirty="0"/>
          </a:p>
        </p:txBody>
      </p:sp>
      <p:sp>
        <p:nvSpPr>
          <p:cNvPr id="3" name="Content Placeholder 2"/>
          <p:cNvSpPr>
            <a:spLocks noGrp="1"/>
          </p:cNvSpPr>
          <p:nvPr>
            <p:ph idx="1"/>
          </p:nvPr>
        </p:nvSpPr>
        <p:spPr/>
        <p:txBody>
          <a:bodyPr/>
          <a:lstStyle/>
          <a:p>
            <a:r>
              <a:rPr lang="en-US" dirty="0" smtClean="0"/>
              <a:t>Iliopsoas muscle is the fusion of the psoas major and iliacus muscles</a:t>
            </a:r>
          </a:p>
          <a:p>
            <a:r>
              <a:rPr lang="en-US" dirty="0" smtClean="0"/>
              <a:t>The psoas major arises from the transverse processes of L2 and L3 and the bodies of L4-L7</a:t>
            </a:r>
          </a:p>
          <a:p>
            <a:r>
              <a:rPr lang="en-US" dirty="0" smtClean="0"/>
              <a:t>The iliacus arises from the ventral surface of the ilium</a:t>
            </a:r>
          </a:p>
          <a:p>
            <a:r>
              <a:rPr lang="en-US" dirty="0" smtClean="0"/>
              <a:t>The two combine and have a common insertion on the lesser trochanter of the femur</a:t>
            </a:r>
          </a:p>
          <a:p>
            <a:r>
              <a:rPr lang="en-US" dirty="0" smtClean="0"/>
              <a:t>The action of this muscle is hip flexion with external femoral rotation and lumbar flexion</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Iliopsoas Strain</a:t>
            </a:r>
            <a:endParaRPr lang="en-US" dirty="0"/>
          </a:p>
        </p:txBody>
      </p:sp>
      <p:sp>
        <p:nvSpPr>
          <p:cNvPr id="2" name="Content Placeholder 1"/>
          <p:cNvSpPr>
            <a:spLocks noGrp="1"/>
          </p:cNvSpPr>
          <p:nvPr>
            <p:ph idx="1"/>
          </p:nvPr>
        </p:nvSpPr>
        <p:spPr/>
        <p:txBody>
          <a:bodyPr>
            <a:normAutofit fontScale="92500"/>
          </a:bodyPr>
          <a:lstStyle/>
          <a:p>
            <a:r>
              <a:rPr lang="en-US" dirty="0" smtClean="0"/>
              <a:t>Pain on extension of the hip and internal rotation</a:t>
            </a:r>
          </a:p>
          <a:p>
            <a:r>
              <a:rPr lang="en-US" dirty="0" smtClean="0"/>
              <a:t>Pain/spasm on palpation of myotendinous unit and insertion on the lesser trochanter</a:t>
            </a:r>
          </a:p>
          <a:p>
            <a:r>
              <a:rPr lang="en-US" dirty="0" smtClean="0"/>
              <a:t>Often concurrent injuries CCL insufficiency, CHD</a:t>
            </a:r>
          </a:p>
          <a:p>
            <a:r>
              <a:rPr lang="en-US" dirty="0" smtClean="0"/>
              <a:t>History of knocking bars, lameness worse after exercise, shortening stride length, frequently overt lameness, reluctant to change leads when turning, off loading one leg, front loading, over muscled in front, leaning forward, slowing in the weave poles are common complaints</a:t>
            </a:r>
          </a:p>
          <a:p>
            <a:r>
              <a:rPr lang="en-US" dirty="0" smtClean="0"/>
              <a:t>Radiographs are generally unremarkable, ultrasonography is used to diagnose strains</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Iliopsoas Strain</a:t>
            </a:r>
            <a:endParaRPr lang="en-US" dirty="0"/>
          </a:p>
        </p:txBody>
      </p:sp>
      <p:sp>
        <p:nvSpPr>
          <p:cNvPr id="2" name="Content Placeholder 1"/>
          <p:cNvSpPr>
            <a:spLocks noGrp="1"/>
          </p:cNvSpPr>
          <p:nvPr>
            <p:ph idx="1"/>
          </p:nvPr>
        </p:nvSpPr>
        <p:spPr/>
        <p:txBody>
          <a:bodyPr>
            <a:normAutofit fontScale="70000" lnSpcReduction="20000"/>
          </a:bodyPr>
          <a:lstStyle/>
          <a:p>
            <a:r>
              <a:rPr lang="en-US" dirty="0" smtClean="0"/>
              <a:t>Treatment</a:t>
            </a:r>
          </a:p>
          <a:p>
            <a:r>
              <a:rPr lang="en-US" dirty="0" smtClean="0"/>
              <a:t>Muscle relaxants</a:t>
            </a:r>
          </a:p>
          <a:p>
            <a:r>
              <a:rPr lang="en-US" dirty="0" smtClean="0"/>
              <a:t>Laser therapy 2-3 times weekly</a:t>
            </a:r>
          </a:p>
          <a:p>
            <a:r>
              <a:rPr lang="en-US" dirty="0" smtClean="0"/>
              <a:t>Restricted activity for 10-12 weeks </a:t>
            </a:r>
          </a:p>
          <a:p>
            <a:r>
              <a:rPr lang="en-US" dirty="0" smtClean="0"/>
              <a:t>Initial cryotherapy, cross friction massage</a:t>
            </a:r>
          </a:p>
          <a:p>
            <a:r>
              <a:rPr lang="en-US" dirty="0" smtClean="0"/>
              <a:t>NSAIDs for 1 week</a:t>
            </a:r>
          </a:p>
          <a:p>
            <a:r>
              <a:rPr lang="en-US" dirty="0" smtClean="0"/>
              <a:t>Gradual increased stretching and strengthening</a:t>
            </a:r>
          </a:p>
          <a:p>
            <a:r>
              <a:rPr lang="en-US" dirty="0" smtClean="0"/>
              <a:t>Regenerative Medicine PRP injections administered early in the course of the condition can speed the reparative process</a:t>
            </a:r>
          </a:p>
          <a:p>
            <a:r>
              <a:rPr lang="en-US" dirty="0" smtClean="0"/>
              <a:t>Leash walks only, for short distances in the beginning. At week 2-3 can start stepping over short obstacles, loving on the stairs stretch hold for 30 seconds increase the time held. Eccentric/Concentric activation</a:t>
            </a:r>
          </a:p>
          <a:p>
            <a:r>
              <a:rPr lang="en-US" dirty="0" smtClean="0"/>
              <a:t>Underwater treadmill</a:t>
            </a:r>
          </a:p>
          <a:p>
            <a:r>
              <a:rPr lang="en-US" dirty="0" smtClean="0"/>
              <a:t>B12 injections</a:t>
            </a:r>
          </a:p>
          <a:p>
            <a:r>
              <a:rPr lang="en-US" dirty="0" smtClean="0"/>
              <a:t>1/3th can have this  chronically</a:t>
            </a:r>
          </a:p>
          <a:p>
            <a:r>
              <a:rPr lang="en-US" dirty="0" smtClean="0"/>
              <a:t>Lateral exercises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Cranial Cruciate Ligament Insufficiency</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725615" y="917575"/>
            <a:ext cx="3692769" cy="4800600"/>
          </a:xfrm>
        </p:spPr>
      </p:pic>
    </p:spTree>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Cranial Cruciate Ligament insufficiency</a:t>
            </a:r>
            <a:endParaRPr lang="en-US" dirty="0"/>
          </a:p>
        </p:txBody>
      </p:sp>
      <p:sp>
        <p:nvSpPr>
          <p:cNvPr id="2" name="Content Placeholder 1"/>
          <p:cNvSpPr>
            <a:spLocks noGrp="1"/>
          </p:cNvSpPr>
          <p:nvPr>
            <p:ph idx="1"/>
          </p:nvPr>
        </p:nvSpPr>
        <p:spPr/>
        <p:txBody>
          <a:bodyPr>
            <a:normAutofit fontScale="85000" lnSpcReduction="20000"/>
          </a:bodyPr>
          <a:lstStyle/>
          <a:p>
            <a:r>
              <a:rPr lang="en-US" dirty="0" smtClean="0"/>
              <a:t>Torque on the leg while weight bearing (dog walk, groundhog holes, rough play)</a:t>
            </a:r>
          </a:p>
          <a:p>
            <a:r>
              <a:rPr lang="en-US" dirty="0" smtClean="0"/>
              <a:t>Straight rear, no tail, high weight:height ratio, obesity, weak rear/back muscles, muscle imbalance, hip dysplasia</a:t>
            </a:r>
          </a:p>
          <a:p>
            <a:r>
              <a:rPr lang="en-US" dirty="0" smtClean="0"/>
              <a:t>Surgical Options: TPLO, TTA, Tightrope, fibular  head transposition</a:t>
            </a:r>
          </a:p>
          <a:p>
            <a:r>
              <a:rPr lang="en-US" dirty="0" smtClean="0"/>
              <a:t>Post op cryotherapy QID for 4 days. Gentle passive flexion and extension after cryotherapy and leash walks for toilet QID.   Lead controlled exercise slowly increased to 5 minutes BID, building to QID over another 4 weeks. Start sit-to-stand  exercises</a:t>
            </a:r>
          </a:p>
          <a:p>
            <a:r>
              <a:rPr lang="en-US" dirty="0" smtClean="0"/>
              <a:t>6 weeks post op lead controlled exercises progressing to 20 minutes TID</a:t>
            </a:r>
          </a:p>
          <a:p>
            <a:r>
              <a:rPr lang="en-US" dirty="0" smtClean="0"/>
              <a:t>12 weeks post op gradual introduction to sport</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Fibrotic Myopathy</a:t>
            </a:r>
            <a:endParaRPr lang="en-US" dirty="0"/>
          </a:p>
        </p:txBody>
      </p:sp>
      <p:sp>
        <p:nvSpPr>
          <p:cNvPr id="2" name="Content Placeholder 1"/>
          <p:cNvSpPr>
            <a:spLocks noGrp="1"/>
          </p:cNvSpPr>
          <p:nvPr>
            <p:ph idx="1"/>
          </p:nvPr>
        </p:nvSpPr>
        <p:spPr/>
        <p:txBody>
          <a:bodyPr>
            <a:normAutofit fontScale="77500" lnSpcReduction="20000"/>
          </a:bodyPr>
          <a:lstStyle/>
          <a:p>
            <a:r>
              <a:rPr lang="en-US" dirty="0" smtClean="0"/>
              <a:t>Gracilis contracture:  the gracilis arises from the pelvic symphysis and inserts on the proximal medial tibia</a:t>
            </a:r>
          </a:p>
          <a:p>
            <a:r>
              <a:rPr lang="en-US" dirty="0" smtClean="0"/>
              <a:t>The muscle is responsible for thigh adduction, hip extension, stifle flexion and tarsal extension</a:t>
            </a:r>
          </a:p>
          <a:p>
            <a:r>
              <a:rPr lang="en-US" dirty="0" smtClean="0"/>
              <a:t>German Shepherds, Leonbergers, other related breeds, may be due to increased angulation</a:t>
            </a:r>
          </a:p>
          <a:p>
            <a:r>
              <a:rPr lang="en-US" dirty="0" smtClean="0"/>
              <a:t>Repeated strain injury</a:t>
            </a:r>
          </a:p>
          <a:p>
            <a:r>
              <a:rPr lang="en-US" dirty="0" smtClean="0"/>
              <a:t>Characteristic shortening stride on the swing phase, quick internal jerking of hock in full forward extension</a:t>
            </a:r>
          </a:p>
          <a:p>
            <a:r>
              <a:rPr lang="en-US" dirty="0" smtClean="0"/>
              <a:t>Can’t do stairs, no forward reach of the feet</a:t>
            </a:r>
          </a:p>
          <a:p>
            <a:r>
              <a:rPr lang="en-US" dirty="0" smtClean="0"/>
              <a:t>Clinical signs are progressive, then plateau</a:t>
            </a:r>
          </a:p>
          <a:p>
            <a:r>
              <a:rPr lang="en-US" dirty="0" smtClean="0"/>
              <a:t>Pain on hip flexion and abduction</a:t>
            </a:r>
          </a:p>
          <a:p>
            <a:r>
              <a:rPr lang="en-US" dirty="0" smtClean="0"/>
              <a:t>Gracilis muscle is dense, lumpy, fibrous</a:t>
            </a:r>
          </a:p>
          <a:p>
            <a:r>
              <a:rPr lang="en-US" dirty="0" smtClean="0"/>
              <a:t>No effective therapy except stretching exercises</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Fibrotic Myopathy</a:t>
            </a:r>
            <a:endParaRPr lang="en-US" dirty="0"/>
          </a:p>
        </p:txBody>
      </p:sp>
      <p:sp>
        <p:nvSpPr>
          <p:cNvPr id="3" name="Content Placeholder 2"/>
          <p:cNvSpPr>
            <a:spLocks noGrp="1"/>
          </p:cNvSpPr>
          <p:nvPr>
            <p:ph idx="1"/>
          </p:nvPr>
        </p:nvSpPr>
        <p:spPr/>
        <p:txBody>
          <a:bodyPr/>
          <a:lstStyle/>
          <a:p>
            <a:r>
              <a:rPr lang="en-US" dirty="0" smtClean="0"/>
              <a:t>Proper warm-up and cool down can help prevent this syndrome</a:t>
            </a:r>
          </a:p>
          <a:p>
            <a:r>
              <a:rPr lang="en-US" dirty="0" smtClean="0"/>
              <a:t>Cryotherapy and pROM</a:t>
            </a:r>
          </a:p>
          <a:p>
            <a:r>
              <a:rPr lang="en-US" dirty="0" smtClean="0"/>
              <a:t>Water treadmill and swimming can be effective</a:t>
            </a:r>
            <a:endParaRPr lang="en-US" dirty="0"/>
          </a:p>
        </p:txBody>
      </p:sp>
    </p:spTree>
    <p:extLst>
      <p:ext uri="{BB962C8B-B14F-4D97-AF65-F5344CB8AC3E}">
        <p14:creationId xmlns:p14="http://schemas.microsoft.com/office/powerpoint/2010/main" val="1662957082"/>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Achilles Tendon</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3 components, gastrocnemius tendon, common calcaneal tendon, SDF tendon</a:t>
            </a:r>
          </a:p>
          <a:p>
            <a:r>
              <a:rPr lang="en-US" dirty="0" smtClean="0"/>
              <a:t>Rupture, laceration, avulsion primary due to heavy activity in sporting dogs</a:t>
            </a:r>
          </a:p>
          <a:p>
            <a:r>
              <a:rPr lang="en-US" dirty="0" smtClean="0"/>
              <a:t>Happen in area of </a:t>
            </a:r>
            <a:r>
              <a:rPr lang="en-US" dirty="0" err="1" smtClean="0"/>
              <a:t>fibrocartilaginous</a:t>
            </a:r>
            <a:r>
              <a:rPr lang="en-US" dirty="0" smtClean="0"/>
              <a:t> zones which show increase stress, DM, steroids, fluroquinones may be contributory</a:t>
            </a:r>
          </a:p>
          <a:p>
            <a:r>
              <a:rPr lang="en-US" dirty="0" smtClean="0"/>
              <a:t>Non-weight bearing to toe touching lame, calcaneous swelling, weight bearing plantigrade stance, may have digital flexion due to increase SDF tendon stress</a:t>
            </a:r>
          </a:p>
          <a:p>
            <a:r>
              <a:rPr lang="en-US" dirty="0" smtClean="0"/>
              <a:t>Thickening at sight of injury</a:t>
            </a:r>
          </a:p>
          <a:p>
            <a:r>
              <a:rPr lang="en-US" dirty="0" smtClean="0"/>
              <a:t>Surgical repair with hinged tarsal orthotic</a:t>
            </a:r>
          </a:p>
          <a:p>
            <a:r>
              <a:rPr lang="en-US" dirty="0" smtClean="0"/>
              <a:t>Rehab- ROM, weight bearing exercises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Cold Tail, Dead Tail, Limber Tail</a:t>
            </a:r>
            <a:endParaRPr lang="en-US" dirty="0"/>
          </a:p>
        </p:txBody>
      </p:sp>
      <p:sp>
        <p:nvSpPr>
          <p:cNvPr id="2" name="Content Placeholder 1"/>
          <p:cNvSpPr>
            <a:spLocks noGrp="1"/>
          </p:cNvSpPr>
          <p:nvPr>
            <p:ph idx="1"/>
          </p:nvPr>
        </p:nvSpPr>
        <p:spPr/>
        <p:txBody>
          <a:bodyPr>
            <a:normAutofit lnSpcReduction="10000"/>
          </a:bodyPr>
          <a:lstStyle/>
          <a:p>
            <a:r>
              <a:rPr lang="en-US" dirty="0" smtClean="0"/>
              <a:t>Little written about this condition</a:t>
            </a:r>
          </a:p>
          <a:p>
            <a:r>
              <a:rPr lang="en-US" dirty="0" smtClean="0"/>
              <a:t>Pathogenesis not well understood</a:t>
            </a:r>
          </a:p>
          <a:p>
            <a:r>
              <a:rPr lang="en-US" dirty="0" smtClean="0"/>
              <a:t>Associated with dogs swimming in cold water or being bathed</a:t>
            </a:r>
          </a:p>
          <a:p>
            <a:r>
              <a:rPr lang="en-US" dirty="0" smtClean="0"/>
              <a:t>Tail is flaccid, sometimes very painful</a:t>
            </a:r>
          </a:p>
          <a:p>
            <a:r>
              <a:rPr lang="en-US" dirty="0" smtClean="0"/>
              <a:t>Cause-neurologic, vigorous shaking</a:t>
            </a:r>
          </a:p>
          <a:p>
            <a:r>
              <a:rPr lang="en-US" dirty="0" smtClean="0"/>
              <a:t>Paralyzed at the tail base, fearful of the tail</a:t>
            </a:r>
          </a:p>
          <a:p>
            <a:r>
              <a:rPr lang="en-US" dirty="0" smtClean="0"/>
              <a:t>CK may be elevated</a:t>
            </a:r>
          </a:p>
          <a:p>
            <a:r>
              <a:rPr lang="en-US" dirty="0" smtClean="0"/>
              <a:t>Treatment- NSAIDS, laser</a:t>
            </a:r>
          </a:p>
          <a:p>
            <a:r>
              <a:rPr lang="en-US" dirty="0" smtClean="0"/>
              <a:t>Usually return to normal within a few days to 1 week</a:t>
            </a:r>
            <a:endParaRPr lang="en-US" dirty="0"/>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 xmlns:thm15="http://schemas.microsoft.com/office/thememl/2012/main" name="Theme1" id="{74A92656-F6B4-4B2F-952B-377CAD5F747A}" vid="{53274DA1-3BD6-494F-A247-97ED37599C6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Theme1</Template>
  <TotalTime>4174</TotalTime>
  <Words>4911</Words>
  <Application>Microsoft Macintosh PowerPoint</Application>
  <PresentationFormat>On-screen Show (4:3)</PresentationFormat>
  <Paragraphs>413</Paragraphs>
  <Slides>100</Slides>
  <Notes>1</Notes>
  <HiddenSlides>0</HiddenSlides>
  <MMClips>1</MMClips>
  <ScaleCrop>false</ScaleCrop>
  <HeadingPairs>
    <vt:vector size="4" baseType="variant">
      <vt:variant>
        <vt:lpstr>Theme</vt:lpstr>
      </vt:variant>
      <vt:variant>
        <vt:i4>2</vt:i4>
      </vt:variant>
      <vt:variant>
        <vt:lpstr>Slide Titles</vt:lpstr>
      </vt:variant>
      <vt:variant>
        <vt:i4>100</vt:i4>
      </vt:variant>
    </vt:vector>
  </HeadingPairs>
  <TitlesOfParts>
    <vt:vector size="102" baseType="lpstr">
      <vt:lpstr>Theme1</vt:lpstr>
      <vt:lpstr>Office Theme</vt:lpstr>
      <vt:lpstr>PowerPoint Presentation</vt:lpstr>
      <vt:lpstr>Canine Rehabilitation  Ruth Schmidtchen, MS, DVM, CCRP, CVA   </vt:lpstr>
      <vt:lpstr>Agility</vt:lpstr>
      <vt:lpstr>Agility</vt:lpstr>
      <vt:lpstr>Agility</vt:lpstr>
      <vt:lpstr>Agility</vt:lpstr>
      <vt:lpstr>Agility</vt:lpstr>
      <vt:lpstr>Agility</vt:lpstr>
      <vt:lpstr>Agility</vt:lpstr>
      <vt:lpstr>Skijoring  </vt:lpstr>
      <vt:lpstr>Obedience</vt:lpstr>
      <vt:lpstr>Rally</vt:lpstr>
      <vt:lpstr>Confirmation</vt:lpstr>
      <vt:lpstr>Herding</vt:lpstr>
      <vt:lpstr>Tracking</vt:lpstr>
      <vt:lpstr>Lure Coursing</vt:lpstr>
      <vt:lpstr>Mushing</vt:lpstr>
      <vt:lpstr>Canicross/Bikejoring</vt:lpstr>
      <vt:lpstr>Field Trial/Hunt Tests</vt:lpstr>
      <vt:lpstr>Flyball</vt:lpstr>
      <vt:lpstr>Earthdog Test/Barn Hunt</vt:lpstr>
      <vt:lpstr>Dock Diving</vt:lpstr>
      <vt:lpstr>Canine Nosework</vt:lpstr>
      <vt:lpstr>Detection Dogs</vt:lpstr>
      <vt:lpstr>Schutzhund/French Ring Sport</vt:lpstr>
      <vt:lpstr>Therapy Dogs</vt:lpstr>
      <vt:lpstr>Non-competition Athletes</vt:lpstr>
      <vt:lpstr>Evidence for Physical Therapy</vt:lpstr>
      <vt:lpstr>Rehabilitation Clients</vt:lpstr>
      <vt:lpstr>IVDD</vt:lpstr>
      <vt:lpstr>IVDD/FCE</vt:lpstr>
      <vt:lpstr>Fractures</vt:lpstr>
      <vt:lpstr>Hip Dysplasia </vt:lpstr>
      <vt:lpstr>Osteoarthritis</vt:lpstr>
      <vt:lpstr>Rehabilitation Modalities</vt:lpstr>
      <vt:lpstr>Acupuncture</vt:lpstr>
      <vt:lpstr>Acupuncture </vt:lpstr>
      <vt:lpstr>Acupuncture continued</vt:lpstr>
      <vt:lpstr>Acupuncture Uses</vt:lpstr>
      <vt:lpstr>Laser Therapy</vt:lpstr>
      <vt:lpstr>Laser Therapy</vt:lpstr>
      <vt:lpstr>Laser Continued</vt:lpstr>
      <vt:lpstr>Laser Continued </vt:lpstr>
      <vt:lpstr>Treadmill</vt:lpstr>
      <vt:lpstr>Aquatic Therapy (Water Treadmill)</vt:lpstr>
      <vt:lpstr>Land Treadmill</vt:lpstr>
      <vt:lpstr>Strength Training Exercises</vt:lpstr>
      <vt:lpstr>Rear Leg Strength Exercises</vt:lpstr>
      <vt:lpstr>Core Strength</vt:lpstr>
      <vt:lpstr>Indoor Conditioning Exercises</vt:lpstr>
      <vt:lpstr>Exercise Equipment</vt:lpstr>
      <vt:lpstr>Outdoor Strength Exercises</vt:lpstr>
      <vt:lpstr>Balance and proprioception</vt:lpstr>
      <vt:lpstr>Cryotherapy</vt:lpstr>
      <vt:lpstr>Thermotherapy</vt:lpstr>
      <vt:lpstr>Electrical Muscle Stimulation (EMS)</vt:lpstr>
      <vt:lpstr>NEMS</vt:lpstr>
      <vt:lpstr>Other Therapies</vt:lpstr>
      <vt:lpstr>Therapeutic Ultrasound</vt:lpstr>
      <vt:lpstr>Hyperbaric Oxygen Therapy</vt:lpstr>
      <vt:lpstr>Thermal Imaging</vt:lpstr>
      <vt:lpstr>Manual Therapies</vt:lpstr>
      <vt:lpstr>Other Therapies</vt:lpstr>
      <vt:lpstr>Pain management</vt:lpstr>
      <vt:lpstr>Pain Management</vt:lpstr>
      <vt:lpstr>Pain management continued</vt:lpstr>
      <vt:lpstr>Other Modalities</vt:lpstr>
      <vt:lpstr>Other modalities</vt:lpstr>
      <vt:lpstr>Marijuanna</vt:lpstr>
      <vt:lpstr>Other Modalities</vt:lpstr>
      <vt:lpstr>Performance Injuries</vt:lpstr>
      <vt:lpstr>Shoulder Joint</vt:lpstr>
      <vt:lpstr>Supraspinatus Tendinopathy</vt:lpstr>
      <vt:lpstr>Supraspinatus Tendinopathy</vt:lpstr>
      <vt:lpstr>Infraspinatus Myopathy</vt:lpstr>
      <vt:lpstr>Infraspinatus Myopathy</vt:lpstr>
      <vt:lpstr>Biceps Tendinopathy</vt:lpstr>
      <vt:lpstr>Biceps Tendinopathy</vt:lpstr>
      <vt:lpstr>Biceps Tendinopathy</vt:lpstr>
      <vt:lpstr>Biceps Tendinopathy</vt:lpstr>
      <vt:lpstr>Medial Shoulder Syndrome</vt:lpstr>
      <vt:lpstr>Elbow Joint</vt:lpstr>
      <vt:lpstr>Medial Coronoid Disease</vt:lpstr>
      <vt:lpstr>Medial Coronoid Disease</vt:lpstr>
      <vt:lpstr>Front foot</vt:lpstr>
      <vt:lpstr>Flat Feet/Injured Toes/Sesmoid disease</vt:lpstr>
      <vt:lpstr>Hyperextension of the carpus</vt:lpstr>
      <vt:lpstr>Most Common Rear Limb Injuries</vt:lpstr>
      <vt:lpstr>Special Tests</vt:lpstr>
      <vt:lpstr>Iliopsoas</vt:lpstr>
      <vt:lpstr>Iliopsoas Strain</vt:lpstr>
      <vt:lpstr>Iliopsoas Strain</vt:lpstr>
      <vt:lpstr>Iliopsoas Strain</vt:lpstr>
      <vt:lpstr>Cranial Cruciate Ligament Insufficiency</vt:lpstr>
      <vt:lpstr>Cranial Cruciate Ligament insufficiency</vt:lpstr>
      <vt:lpstr>Fibrotic Myopathy</vt:lpstr>
      <vt:lpstr>Fibrotic Myopathy</vt:lpstr>
      <vt:lpstr>Achilles Tendon</vt:lpstr>
      <vt:lpstr>Cold Tail, Dead Tail, Limber Tail</vt:lpstr>
      <vt:lpstr>Canine Rehabilitation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canine Rehabilitation in Sports</dc:title>
  <dc:creator>heidihos</dc:creator>
  <cp:lastModifiedBy>Anita KotheimerMD</cp:lastModifiedBy>
  <cp:revision>288</cp:revision>
  <cp:lastPrinted>2019-03-29T17:22:05Z</cp:lastPrinted>
  <dcterms:created xsi:type="dcterms:W3CDTF">2017-07-27T10:30:16Z</dcterms:created>
  <dcterms:modified xsi:type="dcterms:W3CDTF">2019-03-30T15:07:46Z</dcterms:modified>
</cp:coreProperties>
</file>